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BF0"/>
    <a:srgbClr val="ECE4EB"/>
    <a:srgbClr val="E2D6E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65B6-7A40-4F12-80CA-F15AEEA6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8F737-8045-4A2E-9F3C-A7550085C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4D26-BEDA-4044-BE1F-58EEDBF6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096-E416-4299-B6EB-3E106D7C42B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6EBD1-B225-421E-8E25-7D3C15BE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FB736-B284-4F7C-9D0A-D0668B4C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83C-7347-4BB8-A320-E7AB2354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0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E904-B9C4-4172-8006-76F49447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AFFE3-C4F2-4E0E-AA37-61BFD9A8A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33E56-533B-4C39-89FF-E3CDA2DD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096-E416-4299-B6EB-3E106D7C42B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36339-B509-49DA-A3AE-65BC29EE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7C1EB-F0A3-41BD-8A44-78AFD734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83C-7347-4BB8-A320-E7AB2354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0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716A5E-11A1-401E-BD57-814320703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5BA13-A4B4-433F-9BBB-699D7C17B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5E56D-7490-4389-9CE8-B2F5E38A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096-E416-4299-B6EB-3E106D7C42B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0A61-086D-404E-B522-3B152A93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7227-4FEE-417B-B9CD-4FA443D0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83C-7347-4BB8-A320-E7AB2354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7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F34F-7625-4F31-A233-F967C56D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5ADDD-F855-4222-92B5-48945419B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18A92-5B3A-4770-9754-71917FF3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096-E416-4299-B6EB-3E106D7C42B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2B5EC-08FF-41AA-8BAA-0116BC76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F281F-3600-495D-8298-39CBB7A3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83C-7347-4BB8-A320-E7AB2354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5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E41D-0A45-43ED-9E56-1A598DFD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2B18A-E4A1-47F8-84B5-37567EB7C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6DE81-FD73-4549-901B-939FFFA0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096-E416-4299-B6EB-3E106D7C42B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32DA9-BB3C-45DD-B607-7F3BBABB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60811-C222-4E31-85A6-0C3035DE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83C-7347-4BB8-A320-E7AB2354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FE5B7-B7F8-4116-942A-C4FC764E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D59A7-F452-4FE0-B301-12D98F296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26E64-986C-4E58-B396-2132AB48B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5B513-992F-4A87-AFA6-3885B054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096-E416-4299-B6EB-3E106D7C42B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48A3C-0F6A-41D8-BB19-0D99BAF5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AB4B9-F8E8-41D2-A323-18393A3D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83C-7347-4BB8-A320-E7AB2354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2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8D56-0D52-40B8-A586-BE45171C5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B3399-B118-4370-B86B-90F15AA1E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BFADA-27A0-4570-9F0D-8916302E4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C501C-E823-4B48-8141-67971F535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32B54-4615-47A1-8432-33DFE0C9C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4ACEBA-3CE1-401E-9F3E-04839F83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096-E416-4299-B6EB-3E106D7C42B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042B8-D1A4-4B7D-958E-4BADF293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84E56-B76B-4D3E-A5D2-86EE61DB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83C-7347-4BB8-A320-E7AB2354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2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5916E-7DD1-4E05-9C6E-A436B5CC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2BBDB-D1FD-476C-BB76-2792AFAA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096-E416-4299-B6EB-3E106D7C42B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5EE89-C19B-468C-B4D4-45044686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CAB80-F32F-4781-976E-4438F2FB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83C-7347-4BB8-A320-E7AB2354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BA43A-C51B-40B6-AF0B-A2775A87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096-E416-4299-B6EB-3E106D7C42B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63008-A2C5-496C-B43F-548C7408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93011-F00B-4C47-80FC-C14848AC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83C-7347-4BB8-A320-E7AB2354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4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471C-5086-4BB7-9479-4B3AB787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74693-12CC-455C-8394-3D617D2FA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6021B-181A-4746-8EA1-00EA2B3DA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C8E76-CF9F-4877-BB54-B7E78E9B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096-E416-4299-B6EB-3E106D7C42B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B3CBA-347C-4C42-B943-DB93395C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6CFFD-79FB-413D-BBCC-530A863D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83C-7347-4BB8-A320-E7AB2354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4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130C-C249-4CBC-81C7-F45AA768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3440E-59CE-4B6E-8308-FA51AABB0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0ADA4-7EDA-42B3-9781-9B2E99C97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76DB8-D0DA-4A58-9B50-3B500FAB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096-E416-4299-B6EB-3E106D7C42B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79885-B613-44F8-A5DA-064BE7D0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B8706-03AF-4842-9688-B6E52C84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083C-7347-4BB8-A320-E7AB2354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0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CE844-3032-453F-B608-7AFE3EE3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74AD5-34E9-4578-9EDD-9386B15A2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AF698-87EA-4508-9D80-909A68A77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A3096-E416-4299-B6EB-3E106D7C42B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7CDBA-3837-436B-8F2B-29A7A04C2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12C67-5926-495D-8477-7CED7C9CC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8083C-7347-4BB8-A320-E7AB2354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7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4CCDB68B-CDAF-4033-AAF9-0152C825B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8" b="24855"/>
          <a:stretch/>
        </p:blipFill>
        <p:spPr bwMode="auto">
          <a:xfrm>
            <a:off x="201078" y="8534"/>
            <a:ext cx="2252656" cy="70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548BEF9C-5B24-4E81-B1AF-4D2AE5FB7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11" y="63563"/>
            <a:ext cx="1979468" cy="625602"/>
          </a:xfrm>
          <a:prstGeom prst="rect">
            <a:avLst/>
          </a:prstGeom>
        </p:spPr>
      </p:pic>
      <p:pic>
        <p:nvPicPr>
          <p:cNvPr id="7" name="Picture 6" descr="A hand holding a flower&#10;&#10;Description automatically generated">
            <a:extLst>
              <a:ext uri="{FF2B5EF4-FFF2-40B4-BE49-F238E27FC236}">
                <a16:creationId xmlns:a16="http://schemas.microsoft.com/office/drawing/2014/main" id="{882D485B-E4C5-4A64-BEEF-8B30CE6F21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0" b="14458"/>
          <a:stretch/>
        </p:blipFill>
        <p:spPr>
          <a:xfrm>
            <a:off x="231899" y="1683678"/>
            <a:ext cx="1679419" cy="1903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8" descr="Image result for fusarium AND root rot AND soybean">
            <a:extLst>
              <a:ext uri="{FF2B5EF4-FFF2-40B4-BE49-F238E27FC236}">
                <a16:creationId xmlns:a16="http://schemas.microsoft.com/office/drawing/2014/main" id="{32E4A7AE-CA4E-42C9-9AA0-171B3DAD5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r="51929"/>
          <a:stretch/>
        </p:blipFill>
        <p:spPr bwMode="auto">
          <a:xfrm>
            <a:off x="2002704" y="1684990"/>
            <a:ext cx="1669716" cy="1901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CD9713-923D-4AF9-A190-04056513BC69}"/>
              </a:ext>
            </a:extLst>
          </p:cNvPr>
          <p:cNvSpPr txBox="1"/>
          <p:nvPr/>
        </p:nvSpPr>
        <p:spPr>
          <a:xfrm>
            <a:off x="30817" y="983567"/>
            <a:ext cx="6069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Plant pathogens: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diseases and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Soybean: 10% production is lost yearly!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(Mueller, 2016)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E1355D-00C1-4BFF-B526-9DF12C3C291D}"/>
              </a:ext>
            </a:extLst>
          </p:cNvPr>
          <p:cNvSpPr/>
          <p:nvPr/>
        </p:nvSpPr>
        <p:spPr>
          <a:xfrm>
            <a:off x="0" y="884230"/>
            <a:ext cx="12192000" cy="4571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66FFE-A4FA-4423-B481-4A2774AF24CA}"/>
              </a:ext>
            </a:extLst>
          </p:cNvPr>
          <p:cNvSpPr txBox="1"/>
          <p:nvPr/>
        </p:nvSpPr>
        <p:spPr>
          <a:xfrm>
            <a:off x="1956715" y="38381"/>
            <a:ext cx="7973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Biocontrol Agents </a:t>
            </a:r>
          </a:p>
          <a:p>
            <a:pPr algn="ctr"/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 Potential Tool For Disease Management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1FA5B9-7664-4C6D-B0F6-506258209A2D}"/>
              </a:ext>
            </a:extLst>
          </p:cNvPr>
          <p:cNvSpPr txBox="1"/>
          <p:nvPr/>
        </p:nvSpPr>
        <p:spPr>
          <a:xfrm>
            <a:off x="8944966" y="6581001"/>
            <a:ext cx="3113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Research founding: NCSRP, USB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64B01B-964C-4092-A0C9-9B2519171EAC}"/>
              </a:ext>
            </a:extLst>
          </p:cNvPr>
          <p:cNvGrpSpPr/>
          <p:nvPr/>
        </p:nvGrpSpPr>
        <p:grpSpPr>
          <a:xfrm>
            <a:off x="4018667" y="1757632"/>
            <a:ext cx="2094143" cy="1899887"/>
            <a:chOff x="5698037" y="1471350"/>
            <a:chExt cx="1789549" cy="142258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4F1BE14-95CC-45DF-A5C9-C9E77989B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12" r="3" b="16308"/>
            <a:stretch/>
          </p:blipFill>
          <p:spPr>
            <a:xfrm>
              <a:off x="5788541" y="1471350"/>
              <a:ext cx="1608543" cy="1422587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FDA6FA-C45D-4F48-991C-46BC56442C3C}"/>
                </a:ext>
              </a:extLst>
            </p:cNvPr>
            <p:cNvSpPr txBox="1"/>
            <p:nvPr/>
          </p:nvSpPr>
          <p:spPr>
            <a:xfrm>
              <a:off x="5698037" y="1891123"/>
              <a:ext cx="178954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Biological </a:t>
              </a:r>
            </a:p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Control  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2DFC6C3-F518-4F6E-8F90-66FAB9807CAC}"/>
              </a:ext>
            </a:extLst>
          </p:cNvPr>
          <p:cNvSpPr txBox="1"/>
          <p:nvPr/>
        </p:nvSpPr>
        <p:spPr>
          <a:xfrm>
            <a:off x="332728" y="3646611"/>
            <a:ext cx="1355380" cy="31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Fusarium </a:t>
            </a:r>
            <a:r>
              <a:rPr lang="en-US" sz="1400" dirty="0"/>
              <a:t>spp.</a:t>
            </a:r>
            <a:r>
              <a:rPr lang="en-US" sz="1400" i="1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E4E2E0-964A-43B6-8DBA-CD31102E809D}"/>
              </a:ext>
            </a:extLst>
          </p:cNvPr>
          <p:cNvSpPr txBox="1"/>
          <p:nvPr/>
        </p:nvSpPr>
        <p:spPr>
          <a:xfrm>
            <a:off x="2166848" y="3654595"/>
            <a:ext cx="1213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Pythium </a:t>
            </a:r>
            <a:r>
              <a:rPr lang="en-US" sz="1400" dirty="0"/>
              <a:t>spp.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1916E5-D086-4B4E-9A86-A2BB0597612D}"/>
              </a:ext>
            </a:extLst>
          </p:cNvPr>
          <p:cNvSpPr txBox="1"/>
          <p:nvPr/>
        </p:nvSpPr>
        <p:spPr>
          <a:xfrm>
            <a:off x="42189" y="3963588"/>
            <a:ext cx="606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Biocontrol as a potential tool for disease management in soybean supported by 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B2BA10-D1C3-49EC-AEE4-393B7DA5950D}"/>
              </a:ext>
            </a:extLst>
          </p:cNvPr>
          <p:cNvGrpSpPr/>
          <p:nvPr/>
        </p:nvGrpSpPr>
        <p:grpSpPr>
          <a:xfrm>
            <a:off x="207180" y="4704090"/>
            <a:ext cx="5216731" cy="2012333"/>
            <a:chOff x="386643" y="4521440"/>
            <a:chExt cx="5115523" cy="2012333"/>
          </a:xfrm>
        </p:grpSpPr>
        <p:pic>
          <p:nvPicPr>
            <p:cNvPr id="37" name="Picture 36" descr="A picture containing flower, bird&#10;&#10;Description automatically generated">
              <a:extLst>
                <a:ext uri="{FF2B5EF4-FFF2-40B4-BE49-F238E27FC236}">
                  <a16:creationId xmlns:a16="http://schemas.microsoft.com/office/drawing/2014/main" id="{CEF1B48C-CF39-4A49-B451-8ACE0519F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67" r="9602" b="18097"/>
            <a:stretch/>
          </p:blipFill>
          <p:spPr>
            <a:xfrm>
              <a:off x="4120208" y="4530621"/>
              <a:ext cx="1381958" cy="16673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3C24A6A-436F-4A15-9774-D1449EA23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6643" y="4521440"/>
              <a:ext cx="3541286" cy="2012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B349DEA-440F-4DC0-A148-2C79DD044DA7}"/>
                </a:ext>
              </a:extLst>
            </p:cNvPr>
            <p:cNvCxnSpPr>
              <a:cxnSpLocks/>
            </p:cNvCxnSpPr>
            <p:nvPr/>
          </p:nvCxnSpPr>
          <p:spPr>
            <a:xfrm>
              <a:off x="1120022" y="5374475"/>
              <a:ext cx="97417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E3764BD-DB04-46D9-89D9-5F9560168699}"/>
                </a:ext>
              </a:extLst>
            </p:cNvPr>
            <p:cNvCxnSpPr>
              <a:cxnSpLocks/>
            </p:cNvCxnSpPr>
            <p:nvPr/>
          </p:nvCxnSpPr>
          <p:spPr>
            <a:xfrm>
              <a:off x="2833010" y="5078746"/>
              <a:ext cx="9411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DCEF24-007E-4752-8500-D8AB1639E61C}"/>
              </a:ext>
            </a:extLst>
          </p:cNvPr>
          <p:cNvGrpSpPr/>
          <p:nvPr/>
        </p:nvGrpSpPr>
        <p:grpSpPr>
          <a:xfrm>
            <a:off x="6329156" y="1125014"/>
            <a:ext cx="5596660" cy="5536667"/>
            <a:chOff x="6874514" y="1244038"/>
            <a:chExt cx="5262322" cy="5206623"/>
          </a:xfrm>
        </p:grpSpPr>
        <p:pic>
          <p:nvPicPr>
            <p:cNvPr id="6" name="Picture 5" descr="A close up of a map&#10;&#10;Description automatically generated">
              <a:extLst>
                <a:ext uri="{FF2B5EF4-FFF2-40B4-BE49-F238E27FC236}">
                  <a16:creationId xmlns:a16="http://schemas.microsoft.com/office/drawing/2014/main" id="{F92F5C01-CBA2-4F06-AB7C-70404A7E1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2" t="4170" r="14329" b="-14"/>
            <a:stretch/>
          </p:blipFill>
          <p:spPr>
            <a:xfrm>
              <a:off x="6874514" y="1311311"/>
              <a:ext cx="5262322" cy="5139350"/>
            </a:xfrm>
            <a:prstGeom prst="ellipse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32F74C8-51D6-4E53-BDF4-466C72A50A65}"/>
                </a:ext>
              </a:extLst>
            </p:cNvPr>
            <p:cNvSpPr/>
            <p:nvPr/>
          </p:nvSpPr>
          <p:spPr>
            <a:xfrm>
              <a:off x="6874514" y="1244038"/>
              <a:ext cx="5262322" cy="51782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DDD7B42-4CA5-4735-8031-18B03EC6FBB6}"/>
              </a:ext>
            </a:extLst>
          </p:cNvPr>
          <p:cNvSpPr txBox="1"/>
          <p:nvPr/>
        </p:nvSpPr>
        <p:spPr>
          <a:xfrm>
            <a:off x="4507419" y="6579017"/>
            <a:ext cx="3113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Pimentel, M. F. 2020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D7BF26E-CE4F-40F4-9E35-A9359A1D2A29}"/>
              </a:ext>
            </a:extLst>
          </p:cNvPr>
          <p:cNvSpPr/>
          <p:nvPr/>
        </p:nvSpPr>
        <p:spPr>
          <a:xfrm>
            <a:off x="3802420" y="2508561"/>
            <a:ext cx="216247" cy="2768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hand holding a flower&#10;&#10;Description automatically generated">
            <a:extLst>
              <a:ext uri="{FF2B5EF4-FFF2-40B4-BE49-F238E27FC236}">
                <a16:creationId xmlns:a16="http://schemas.microsoft.com/office/drawing/2014/main" id="{F736ED55-8619-4250-9F52-8680376914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0" b="14458"/>
          <a:stretch/>
        </p:blipFill>
        <p:spPr>
          <a:xfrm>
            <a:off x="243282" y="1722757"/>
            <a:ext cx="1679419" cy="1903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2" name="Picture 8" descr="Image result for fusarium AND root rot AND soybean">
            <a:extLst>
              <a:ext uri="{FF2B5EF4-FFF2-40B4-BE49-F238E27FC236}">
                <a16:creationId xmlns:a16="http://schemas.microsoft.com/office/drawing/2014/main" id="{4B02F411-6EFB-473F-B31E-5315BAAF0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r="51929"/>
          <a:stretch/>
        </p:blipFill>
        <p:spPr bwMode="auto">
          <a:xfrm>
            <a:off x="2028155" y="1724069"/>
            <a:ext cx="1669716" cy="1901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95398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62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Mirian Filgueira Pimentel</dc:creator>
  <cp:lastModifiedBy>John Patrick Russell</cp:lastModifiedBy>
  <cp:revision>33</cp:revision>
  <dcterms:created xsi:type="dcterms:W3CDTF">2020-01-02T02:25:20Z</dcterms:created>
  <dcterms:modified xsi:type="dcterms:W3CDTF">2020-02-04T15:37:42Z</dcterms:modified>
</cp:coreProperties>
</file>