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52"/>
  </p:normalViewPr>
  <p:slideViewPr>
    <p:cSldViewPr snapToGrid="0" snapToObjects="1">
      <p:cViewPr varScale="1">
        <p:scale>
          <a:sx n="111" d="100"/>
          <a:sy n="111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3CDC-0B02-9B45-B327-5EAD302C2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FE7B2-F46E-D247-8703-A55807910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9344D-95DF-CB44-80E6-B78469EF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C398-AE8A-C047-B166-802DA835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CA907-AA73-EC49-9B1A-2AB3340C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3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8AA0-E3C8-3F49-81CC-1FE5EB98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4FFA0-762F-0B4B-917E-FA7DECC6D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DF865-63E4-3440-8B09-76E1DAF4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50143-E535-0144-BAB1-A0A07883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7A561-E443-6547-8262-F6558F87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F7ADC-30B5-D64D-AEF9-FC3CCA337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28328-B470-EF49-A488-3DBA4DB80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77966-F609-4047-BB86-7C45743F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FB77-43C8-E043-8CE1-D66F8C33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DEEED-5249-024D-B2D7-4F7D94DB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084E-4303-BC4F-A92B-2D90831B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C489-BD11-344D-A6B7-A2A21233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2D539-B078-0D47-871D-75275372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4D2B-624F-1141-8B7D-BCFD9CD6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2074C-5422-A444-9EFA-363F3001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3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0F41-D602-4D4B-897A-55755CF3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D219A-175D-D14B-99FA-336CED73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E446C-6FEE-9D4C-9837-4969A127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BB33-532D-B54D-96CA-2C5EA98F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8AEBF-433D-7143-9C7B-99F5744C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2CE4-D540-0B4C-8165-E4D5864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ED49-659E-C240-975F-4841A7ADB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984FF-3B92-D241-AAA5-0E94412FC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A13C-4A23-4741-AA20-FBAF7836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8F24-2979-2244-825E-71F3C7F6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3E601-A2C3-DC40-B76E-84F31338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8FE9-E80B-874C-8B5D-4ABDEC1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0DDAE-F105-6443-A76B-F026A62B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ED9D9-6FF8-2640-8E96-866BEB24F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57CB4-6073-514C-B935-F31B17D15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1733F-D4E1-344F-A269-1AE2282BD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D0468-0DB4-F34F-9502-5FEE86B6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E8985-5608-3445-9CFE-F7961A46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28F12-B20A-1D4B-B574-F6FA3B96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1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8638-08DD-564A-926B-B8FD3D13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552C2-2403-5B4E-A5F6-661F982F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8B9FC-609D-7F4F-9294-CA5554FC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08D44-6B63-5447-8091-AF204FDF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5516E-3E19-5D40-819C-9A192780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4312D-DA07-FE4F-82D3-8C6E543F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CEC8-710A-8A40-B494-C4CCBE39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2709-1E15-364B-835C-76D82CC2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72A59-6F0B-1945-B681-0664D5F8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ABC08-AA79-4C4E-B2AC-5F268C259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DE331-C207-E240-9385-DC981DBF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F7DFC-EAD3-8346-B251-8DC09E6E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F0B1-194F-7D46-94A3-06BC6E95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E2B0-D709-EB44-ADF8-B7BA0B5E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B67C3-2110-784B-BE45-B4998F868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E6E9B-8EC6-7143-874A-5A7A9634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6C374-D90D-D347-BFD2-1B6099DB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55AE-9D87-E744-A99E-7CC4A22A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7F455-8111-1E48-9A69-481166F3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FD94A-4306-D544-A15E-92026630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BC6F6-62BE-D242-9E51-7444651C7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BA6FE-6AE5-B346-9ECC-0252456D6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20D0-1B97-2B4B-A9FB-559E9A9792C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EA80F-32FB-A54D-ADBD-D0C39964B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83BD8-C6BA-3B44-B179-8B0156BC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9805-12CA-E74B-94A4-CBEAFAE3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3.emf"/><Relationship Id="rId26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.emf"/><Relationship Id="rId2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0.wmf"/><Relationship Id="rId24" Type="http://schemas.openxmlformats.org/officeDocument/2006/relationships/image" Target="../media/image6.e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.bin"/><Relationship Id="rId23" Type="http://schemas.openxmlformats.org/officeDocument/2006/relationships/oleObject" Target="../embeddings/oleObject6.bin"/><Relationship Id="rId10" Type="http://schemas.microsoft.com/office/2007/relationships/hdphoto" Target="../media/hdphoto3.wdp"/><Relationship Id="rId19" Type="http://schemas.openxmlformats.org/officeDocument/2006/relationships/oleObject" Target="../embeddings/oleObject4.bin"/><Relationship Id="rId4" Type="http://schemas.openxmlformats.org/officeDocument/2006/relationships/image" Target="../media/image1.emf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openxmlformats.org/officeDocument/2006/relationships/image" Target="../media/image5.emf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5B6735-74CD-1549-BE4A-1A9A2DD66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45082"/>
              </p:ext>
            </p:extLst>
          </p:nvPr>
        </p:nvGraphicFramePr>
        <p:xfrm>
          <a:off x="4594859" y="1543413"/>
          <a:ext cx="1513205" cy="39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S ChemDraw Drawing" r:id="rId3" imgW="1890502" imgH="491231" progId="ChemDraw.Document.6.0">
                  <p:embed/>
                </p:oleObj>
              </mc:Choice>
              <mc:Fallback>
                <p:oleObj name="CS ChemDraw Drawing" r:id="rId3" imgW="1890502" imgH="491231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C7F0181-93C3-D14D-A918-E1F7F1781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4859" y="1543413"/>
                        <a:ext cx="1513205" cy="393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71870E-06B6-E24F-A9C8-C7EA98642CE8}"/>
              </a:ext>
            </a:extLst>
          </p:cNvPr>
          <p:cNvSpPr txBox="1"/>
          <p:nvPr/>
        </p:nvSpPr>
        <p:spPr>
          <a:xfrm>
            <a:off x="1762216" y="99276"/>
            <a:ext cx="890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Anthradithiophene</a:t>
            </a:r>
            <a:r>
              <a:rPr lang="en-US" sz="2800" b="1" dirty="0"/>
              <a:t> (ADT) Based Organic Semiconductors</a:t>
            </a:r>
          </a:p>
        </p:txBody>
      </p:sp>
      <p:pic>
        <p:nvPicPr>
          <p:cNvPr id="6" name="Picture 2" descr="Image result for PICTURES OF COOL ORGANIC  PHOTOVOLTAICS">
            <a:extLst>
              <a:ext uri="{FF2B5EF4-FFF2-40B4-BE49-F238E27FC236}">
                <a16:creationId xmlns:a16="http://schemas.microsoft.com/office/drawing/2014/main" id="{617947F9-E11B-5F4E-BFF5-E5EC2BF92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0"/>
          <a:stretch/>
        </p:blipFill>
        <p:spPr bwMode="auto">
          <a:xfrm>
            <a:off x="430864" y="1419936"/>
            <a:ext cx="2387056" cy="18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Image result for organic solar cells in nasa ">
            <a:extLst>
              <a:ext uri="{FF2B5EF4-FFF2-40B4-BE49-F238E27FC236}">
                <a16:creationId xmlns:a16="http://schemas.microsoft.com/office/drawing/2014/main" id="{6697ACC2-F784-7A46-8CC4-C804766C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5" y="3250774"/>
            <a:ext cx="2404028" cy="17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Image result for space suits with organic solar cells lcds">
            <a:extLst>
              <a:ext uri="{FF2B5EF4-FFF2-40B4-BE49-F238E27FC236}">
                <a16:creationId xmlns:a16="http://schemas.microsoft.com/office/drawing/2014/main" id="{6C39F184-9B77-D241-935B-E611B3C8A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6"/>
          <a:stretch/>
        </p:blipFill>
        <p:spPr bwMode="auto">
          <a:xfrm>
            <a:off x="447837" y="5068683"/>
            <a:ext cx="2404028" cy="17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AC4BC-AA9A-334B-B517-56834E57A9D5}"/>
              </a:ext>
            </a:extLst>
          </p:cNvPr>
          <p:cNvSpPr txBox="1"/>
          <p:nvPr/>
        </p:nvSpPr>
        <p:spPr>
          <a:xfrm>
            <a:off x="498926" y="847657"/>
            <a:ext cx="2412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Flexible Electronics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C3CE58-B179-B943-86D6-3A26EEB6349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17" y="14976872"/>
            <a:ext cx="1819643" cy="140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D2A3F9-A01D-3148-9537-BA90D0B93C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3288" y="1335843"/>
            <a:ext cx="2540737" cy="20575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2922CA-4E0B-1D48-94E5-C1E33B9D76F7}"/>
              </a:ext>
            </a:extLst>
          </p:cNvPr>
          <p:cNvCxnSpPr>
            <a:cxnSpLocks/>
          </p:cNvCxnSpPr>
          <p:nvPr/>
        </p:nvCxnSpPr>
        <p:spPr>
          <a:xfrm flipV="1">
            <a:off x="102871" y="1306417"/>
            <a:ext cx="3173730" cy="1328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8FD1F4-E743-1543-8D41-2EA85D753EF6}"/>
              </a:ext>
            </a:extLst>
          </p:cNvPr>
          <p:cNvCxnSpPr>
            <a:cxnSpLocks/>
          </p:cNvCxnSpPr>
          <p:nvPr/>
        </p:nvCxnSpPr>
        <p:spPr>
          <a:xfrm>
            <a:off x="7543800" y="1307745"/>
            <a:ext cx="4114800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51973F6-CB83-C544-87A9-6BC6A87096F7}"/>
              </a:ext>
            </a:extLst>
          </p:cNvPr>
          <p:cNvSpPr txBox="1"/>
          <p:nvPr/>
        </p:nvSpPr>
        <p:spPr>
          <a:xfrm>
            <a:off x="8886825" y="848249"/>
            <a:ext cx="1554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Absorption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01129BA-15C3-6744-A4D8-AD878EBBF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55441"/>
              </p:ext>
            </p:extLst>
          </p:nvPr>
        </p:nvGraphicFramePr>
        <p:xfrm>
          <a:off x="8108629" y="3639548"/>
          <a:ext cx="3505200" cy="28047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4865495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7021803"/>
                    </a:ext>
                  </a:extLst>
                </a:gridCol>
              </a:tblGrid>
              <a:tr h="5076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Organic Solar Cells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Si-based Solar Cells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87338103"/>
                  </a:ext>
                </a:extLst>
              </a:tr>
              <a:tr h="4474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Light weight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Heavy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3897501550"/>
                  </a:ext>
                </a:extLst>
              </a:tr>
              <a:tr h="4474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Inexpensive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Expensive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901925259"/>
                  </a:ext>
                </a:extLst>
              </a:tr>
              <a:tr h="4474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Flexible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Rigid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928621760"/>
                  </a:ext>
                </a:extLst>
              </a:tr>
              <a:tr h="4474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Tunable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 tunable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754790083"/>
                  </a:ext>
                </a:extLst>
              </a:tr>
              <a:tr h="5074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Eco-friendly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 eco-friendly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4287774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A16412F-EDCE-C84A-BCF3-647B2D1ED6B5}"/>
              </a:ext>
            </a:extLst>
          </p:cNvPr>
          <p:cNvSpPr txBox="1"/>
          <p:nvPr/>
        </p:nvSpPr>
        <p:spPr>
          <a:xfrm>
            <a:off x="4120925" y="846401"/>
            <a:ext cx="244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New ADT Materials</a:t>
            </a: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28E443B9-37BC-A749-92F9-EE04B740B30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27"/>
          <a:stretch/>
        </p:blipFill>
        <p:spPr>
          <a:xfrm>
            <a:off x="9664025" y="1440099"/>
            <a:ext cx="2487921" cy="1932469"/>
          </a:xfrm>
          <a:prstGeom prst="rect">
            <a:avLst/>
          </a:prstGeom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EDB8BE5-ED4E-C84B-9BD4-99FFFB768E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42996"/>
              </p:ext>
            </p:extLst>
          </p:nvPr>
        </p:nvGraphicFramePr>
        <p:xfrm>
          <a:off x="4292600" y="2396084"/>
          <a:ext cx="21177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S ChemDraw Drawing" r:id="rId15" imgW="2118325" imgH="377538" progId="ChemDraw.Document.6.0">
                  <p:embed/>
                </p:oleObj>
              </mc:Choice>
              <mc:Fallback>
                <p:oleObj name="CS ChemDraw Drawing" r:id="rId15" imgW="2118325" imgH="377538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520E5C0-F687-C54C-AE8E-428AC5DF3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92600" y="2396084"/>
                        <a:ext cx="21177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7EBBCED-7DC0-AC4C-943F-CA98967E0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1560"/>
              </p:ext>
            </p:extLst>
          </p:nvPr>
        </p:nvGraphicFramePr>
        <p:xfrm>
          <a:off x="6402388" y="4994275"/>
          <a:ext cx="13350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S ChemDraw Drawing" r:id="rId17" imgW="1334855" imgH="1430806" progId="ChemDraw.Document.6.0">
                  <p:embed/>
                </p:oleObj>
              </mc:Choice>
              <mc:Fallback>
                <p:oleObj name="CS ChemDraw Drawing" r:id="rId17" imgW="1334855" imgH="1430806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32B29C2-913C-BE41-A74D-7382C253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02388" y="4994275"/>
                        <a:ext cx="1335087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BD4F459-48B1-0248-80A5-5B09825C1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56951"/>
              </p:ext>
            </p:extLst>
          </p:nvPr>
        </p:nvGraphicFramePr>
        <p:xfrm>
          <a:off x="3125788" y="5054600"/>
          <a:ext cx="14414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S ChemDraw Drawing" r:id="rId19" imgW="1441289" imgH="1400175" progId="ChemDraw.Document.6.0">
                  <p:embed/>
                </p:oleObj>
              </mc:Choice>
              <mc:Fallback>
                <p:oleObj name="CS ChemDraw Drawing" r:id="rId19" imgW="1441289" imgH="1400175" progId="ChemDraw.Document.6.0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E62E625-050A-4244-96D5-1FA6FB90A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25788" y="5054600"/>
                        <a:ext cx="144145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0EB73EA-15A5-3541-80EB-337BBFAC1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21892"/>
              </p:ext>
            </p:extLst>
          </p:nvPr>
        </p:nvGraphicFramePr>
        <p:xfrm>
          <a:off x="4267051" y="3288939"/>
          <a:ext cx="2163179" cy="143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S ChemDraw Drawing" r:id="rId21" imgW="2163179" imgH="1436362" progId="ChemDraw.Document.6.0">
                  <p:embed/>
                </p:oleObj>
              </mc:Choice>
              <mc:Fallback>
                <p:oleObj name="CS ChemDraw Drawing" r:id="rId21" imgW="2163179" imgH="1436362" progId="ChemDraw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956D038-A265-D541-833B-06FCBDB48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267051" y="3288939"/>
                        <a:ext cx="2163179" cy="143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B740DD7-F5A7-5544-8986-B0DD1CAB70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297006"/>
              </p:ext>
            </p:extLst>
          </p:nvPr>
        </p:nvGraphicFramePr>
        <p:xfrm>
          <a:off x="4879975" y="5091113"/>
          <a:ext cx="12525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S ChemDraw Drawing" r:id="rId23" imgW="1252443" imgH="1328579" progId="ChemDraw.Document.6.0">
                  <p:embed/>
                </p:oleObj>
              </mc:Choice>
              <mc:Fallback>
                <p:oleObj name="CS ChemDraw Drawing" r:id="rId23" imgW="1252443" imgH="1328579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3D2EFD4-8143-EF4D-9A93-64BE9E5E7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79975" y="5091113"/>
                        <a:ext cx="1252538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37" descr="gradient">
            <a:extLst>
              <a:ext uri="{FF2B5EF4-FFF2-40B4-BE49-F238E27FC236}">
                <a16:creationId xmlns:a16="http://schemas.microsoft.com/office/drawing/2014/main" id="{250A0A79-DAD7-4842-B450-BAD4E284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4" y="685800"/>
            <a:ext cx="8329445" cy="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0" descr="1">
            <a:extLst>
              <a:ext uri="{FF2B5EF4-FFF2-40B4-BE49-F238E27FC236}">
                <a16:creationId xmlns:a16="http://schemas.microsoft.com/office/drawing/2014/main" id="{CB0FBCB8-416B-744D-80C5-5A0E19D7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9" y="76203"/>
            <a:ext cx="1105758" cy="65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1" descr="2">
            <a:extLst>
              <a:ext uri="{FF2B5EF4-FFF2-40B4-BE49-F238E27FC236}">
                <a16:creationId xmlns:a16="http://schemas.microsoft.com/office/drawing/2014/main" id="{5624FA68-F47D-1F4D-9508-319C1E69B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967" y="19054"/>
            <a:ext cx="1105759" cy="73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E19588-AD57-4DD0-A6E7-9607B0419964}"/>
              </a:ext>
            </a:extLst>
          </p:cNvPr>
          <p:cNvCxnSpPr>
            <a:cxnSpLocks/>
          </p:cNvCxnSpPr>
          <p:nvPr/>
        </p:nvCxnSpPr>
        <p:spPr>
          <a:xfrm flipV="1">
            <a:off x="3798570" y="1315629"/>
            <a:ext cx="3173730" cy="1328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80964AD-A72A-47E3-98BF-575A23445309}"/>
              </a:ext>
            </a:extLst>
          </p:cNvPr>
          <p:cNvSpPr/>
          <p:nvPr/>
        </p:nvSpPr>
        <p:spPr>
          <a:xfrm>
            <a:off x="9163050" y="1600200"/>
            <a:ext cx="371475" cy="255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7D0B9F-2032-42AA-AC0C-2C3FDA183EC4}"/>
              </a:ext>
            </a:extLst>
          </p:cNvPr>
          <p:cNvSpPr/>
          <p:nvPr/>
        </p:nvSpPr>
        <p:spPr>
          <a:xfrm>
            <a:off x="4752443" y="1916407"/>
            <a:ext cx="118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Pentacene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FC1916-3F05-4ADA-A793-0466450B5478}"/>
              </a:ext>
            </a:extLst>
          </p:cNvPr>
          <p:cNvSpPr/>
          <p:nvPr/>
        </p:nvSpPr>
        <p:spPr>
          <a:xfrm>
            <a:off x="5078161" y="2768582"/>
            <a:ext cx="58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ADT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57CBDB-9C39-49E0-9838-EC3BE15434BF}"/>
              </a:ext>
            </a:extLst>
          </p:cNvPr>
          <p:cNvSpPr/>
          <p:nvPr/>
        </p:nvSpPr>
        <p:spPr>
          <a:xfrm>
            <a:off x="10393338" y="6505793"/>
            <a:ext cx="180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Waseem Hussain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6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CS ChemDraw Drawing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Hussain, Waseem A</dc:creator>
  <cp:lastModifiedBy>John Patrick Russell</cp:lastModifiedBy>
  <cp:revision>3</cp:revision>
  <dcterms:created xsi:type="dcterms:W3CDTF">2020-01-31T20:56:50Z</dcterms:created>
  <dcterms:modified xsi:type="dcterms:W3CDTF">2020-02-04T16:03:00Z</dcterms:modified>
</cp:coreProperties>
</file>