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38404800" cy="32918400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heer Masood" initials="" lastIdx="3" clrIdx="0"/>
  <p:cmAuthor id="2" name="Zaheer Masood" initials="ZM" lastIdx="6" clrIdx="1">
    <p:extLst>
      <p:ext uri="{19B8F6BF-5375-455C-9EA6-DF929625EA0E}">
        <p15:presenceInfo xmlns:p15="http://schemas.microsoft.com/office/powerpoint/2012/main" userId="Zaheer Masoo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CA2"/>
    <a:srgbClr val="F9FFA7"/>
    <a:srgbClr val="FFFFCC"/>
    <a:srgbClr val="FFFF99"/>
    <a:srgbClr val="990000"/>
    <a:srgbClr val="CC0000"/>
    <a:srgbClr val="000066"/>
    <a:srgbClr val="F4F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AB09ED-6A67-4238-9D8D-411771CEC084}" v="164" dt="2020-01-31T22:07:25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76" autoAdjust="0"/>
    <p:restoredTop sz="99096" autoAdjust="0"/>
  </p:normalViewPr>
  <p:slideViewPr>
    <p:cSldViewPr>
      <p:cViewPr varScale="1">
        <p:scale>
          <a:sx n="23" d="100"/>
          <a:sy n="23" d="100"/>
        </p:scale>
        <p:origin x="2598" y="102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0226675"/>
            <a:ext cx="32645350" cy="7054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18653125"/>
            <a:ext cx="2688272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4A1C1-BD71-4836-9B78-41924722D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1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05902-90D1-40B9-8B7C-933B46C81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79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163" y="1317625"/>
            <a:ext cx="8640762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75" y="1317625"/>
            <a:ext cx="25769888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DA15-E0C8-4919-B50B-A1F367BD9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09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8DD4B-287E-498C-A0C0-3D57E1DF2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16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3438"/>
            <a:ext cx="32643762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2538"/>
            <a:ext cx="32643762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6126-4561-4311-9CDB-E095B1606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68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75" y="7680325"/>
            <a:ext cx="1720532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7680325"/>
            <a:ext cx="1720532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1AC7-8AF5-4A8B-AD33-7BA77EF75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8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7369175"/>
            <a:ext cx="169687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0439400"/>
            <a:ext cx="169687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7369175"/>
            <a:ext cx="169751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0439400"/>
            <a:ext cx="169751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8EEC-466B-4CB5-A8CF-768A6FBC6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48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E9247-30B6-4E46-AF51-D31B46742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7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1292B-BCD2-45F6-BF02-D9FEBD624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0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311275"/>
            <a:ext cx="12634913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311275"/>
            <a:ext cx="214693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6888163"/>
            <a:ext cx="12634913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A655-E3F4-4EEB-82AE-2262E2209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41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3042563"/>
            <a:ext cx="23042563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2941638"/>
            <a:ext cx="23042563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25763538"/>
            <a:ext cx="23042563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993D7-7A17-4BA6-B794-6F2333BDC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3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317625"/>
            <a:ext cx="345630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7680325"/>
            <a:ext cx="34563050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6DBF21-EAC4-4216-979B-5C3C13459E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29976763"/>
            <a:ext cx="89598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t" anchorCtr="0" compatLnSpc="1">
            <a:prstTxWarp prst="textNoShape">
              <a:avLst/>
            </a:prstTxWarp>
          </a:bodyPr>
          <a:lstStyle>
            <a:lvl1pPr defTabSz="3970338" eaLnBrk="1" hangingPunct="1">
              <a:defRPr sz="6100" baseline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D2EDB0-617E-4222-8ED7-FB7993DE04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9976763"/>
            <a:ext cx="12160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t" anchorCtr="0" compatLnSpc="1">
            <a:prstTxWarp prst="textNoShape">
              <a:avLst/>
            </a:prstTxWarp>
          </a:bodyPr>
          <a:lstStyle>
            <a:lvl1pPr algn="ctr" defTabSz="3970338" eaLnBrk="1" hangingPunct="1">
              <a:defRPr sz="6100" baseline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0998A8-7F8B-41EA-A711-3345722C57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9976763"/>
            <a:ext cx="89598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t" anchorCtr="0" compatLnSpc="1">
            <a:prstTxWarp prst="textNoShape">
              <a:avLst/>
            </a:prstTxWarp>
          </a:bodyPr>
          <a:lstStyle>
            <a:lvl1pPr algn="r" defTabSz="3970338" eaLnBrk="1" hangingPunct="1">
              <a:defRPr sz="6100"/>
            </a:lvl1pPr>
          </a:lstStyle>
          <a:p>
            <a:pPr>
              <a:defRPr/>
            </a:pPr>
            <a:fld id="{8666F0BB-4276-4E7B-B467-A504D124D6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cs typeface="+mn-cs"/>
        </a:defRPr>
      </a:lvl2pPr>
      <a:lvl3pPr marL="4960938" indent="-990600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cs typeface="+mn-cs"/>
        </a:defRPr>
      </a:lvl3pPr>
      <a:lvl4pPr marL="6950075" indent="-996950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cs typeface="+mn-cs"/>
        </a:defRPr>
      </a:lvl4pPr>
      <a:lvl5pPr marL="8932863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5pPr>
      <a:lvl6pPr marL="9390063" indent="-992188" algn="l" defTabSz="3970338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6pPr>
      <a:lvl7pPr marL="9847263" indent="-992188" algn="l" defTabSz="3970338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7pPr>
      <a:lvl8pPr marL="10304463" indent="-992188" algn="l" defTabSz="3970338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8pPr>
      <a:lvl9pPr marL="10761663" indent="-992188" algn="l" defTabSz="3970338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-56261" y="259608"/>
            <a:ext cx="34298951" cy="281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5277" tIns="52639" rIns="105277" bIns="52639">
            <a:spAutoFit/>
          </a:bodyPr>
          <a:lstStyle>
            <a:lvl1pPr defTabSz="3970338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7050" indent="-1239838" defTabSz="3970338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2513" indent="-990600" defTabSz="3970338">
              <a:spcBef>
                <a:spcPct val="20000"/>
              </a:spcBef>
              <a:buChar char="•"/>
              <a:defRPr sz="10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9563" indent="-996950" defTabSz="397033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6613" indent="-992188" defTabSz="3970338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38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10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82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54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8800" dirty="0">
                <a:latin typeface="Georgia" panose="02040502050405020303" pitchFamily="18" charset="0"/>
                <a:cs typeface="Aparajita" pitchFamily="34" charset="0"/>
              </a:rPr>
              <a:t>A systematic computational screening for efficient and selective cyclam based molecular catalysts for CO2 electrochemical reduction</a:t>
            </a: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419894" y="3352800"/>
            <a:ext cx="371094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732495" y="3670403"/>
            <a:ext cx="371094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277" tIns="52639" rIns="105277" bIns="52639">
            <a:spAutoFit/>
          </a:bodyPr>
          <a:lstStyle>
            <a:lvl1pPr defTabSz="3970338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7050" indent="-1239838" defTabSz="3970338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2513" indent="-990600" defTabSz="3970338">
              <a:spcBef>
                <a:spcPct val="20000"/>
              </a:spcBef>
              <a:buChar char="•"/>
              <a:defRPr sz="10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9563" indent="-996950" defTabSz="397033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6613" indent="-992188" defTabSz="3970338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38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10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82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54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latin typeface="Georgia" panose="02040502050405020303" pitchFamily="18" charset="0"/>
              </a:rPr>
              <a:t>Zaheer Masood and </a:t>
            </a:r>
            <a:r>
              <a:rPr lang="en-US" altLang="en-US" sz="4800" b="1" dirty="0" err="1">
                <a:latin typeface="Georgia" panose="02040502050405020303" pitchFamily="18" charset="0"/>
              </a:rPr>
              <a:t>Qingfeng</a:t>
            </a:r>
            <a:r>
              <a:rPr lang="en-US" altLang="en-US" sz="4800" b="1" dirty="0">
                <a:latin typeface="Georgia" panose="02040502050405020303" pitchFamily="18" charset="0"/>
              </a:rPr>
              <a:t> Ge</a:t>
            </a:r>
            <a:endParaRPr lang="en-US" altLang="en-US" sz="4800" b="1" baseline="30000" dirty="0">
              <a:latin typeface="Georgia" panose="02040502050405020303" pitchFamily="18" charset="0"/>
            </a:endParaRP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912131" y="4576988"/>
            <a:ext cx="36422012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277" tIns="52639" rIns="105277" bIns="52639">
            <a:spAutoFit/>
          </a:bodyPr>
          <a:lstStyle>
            <a:lvl1pPr defTabSz="3970338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7050" indent="-1239838" defTabSz="3970338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2513" indent="-990600" defTabSz="3970338">
              <a:spcBef>
                <a:spcPct val="20000"/>
              </a:spcBef>
              <a:buChar char="•"/>
              <a:defRPr sz="10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9563" indent="-996950" defTabSz="397033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6613" indent="-992188" defTabSz="3970338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38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10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82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54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aseline="30000" dirty="0">
                <a:latin typeface="Georgia" panose="02040502050405020303" pitchFamily="18" charset="0"/>
              </a:rPr>
              <a:t> </a:t>
            </a:r>
            <a:r>
              <a:rPr lang="en-US" altLang="en-US" sz="3800" dirty="0">
                <a:latin typeface="Georgia" panose="02040502050405020303" pitchFamily="18" charset="0"/>
              </a:rPr>
              <a:t>Department of Chemistry &amp; Biochemistry, Southern Illinois University, Carbondale, IL 62901</a:t>
            </a:r>
          </a:p>
        </p:txBody>
      </p:sp>
      <p:pic>
        <p:nvPicPr>
          <p:cNvPr id="2054" name="Picture 141" descr="SIUCLogoColo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r="62686" b="-699"/>
          <a:stretch>
            <a:fillRect/>
          </a:stretch>
        </p:blipFill>
        <p:spPr bwMode="auto">
          <a:xfrm>
            <a:off x="33917951" y="443797"/>
            <a:ext cx="3971706" cy="243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5849600" y="8329613"/>
            <a:ext cx="35814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2600" baseline="-25000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 flipV="1">
            <a:off x="513966" y="5839303"/>
            <a:ext cx="37109400" cy="68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AD8C730A-13D7-42A8-ABE1-21E790EBA9CF}"/>
              </a:ext>
            </a:extLst>
          </p:cNvPr>
          <p:cNvSpPr txBox="1">
            <a:spLocks/>
          </p:cNvSpPr>
          <p:nvPr/>
        </p:nvSpPr>
        <p:spPr bwMode="auto">
          <a:xfrm>
            <a:off x="627791" y="11591016"/>
            <a:ext cx="11217275" cy="1362514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97041" tIns="198520" rIns="397041" bIns="198520"/>
          <a:lstStyle>
            <a:lvl1pPr marL="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endParaRPr lang="en-US" altLang="en-US" sz="5400" b="1" dirty="0">
              <a:latin typeface="Georgia" panose="02040502050405020303" pitchFamily="18" charset="0"/>
            </a:endParaRPr>
          </a:p>
          <a:p>
            <a:pPr algn="just">
              <a:defRPr/>
            </a:pPr>
            <a:endParaRPr lang="en-US" altLang="en-US" sz="5400" b="1" dirty="0">
              <a:latin typeface="Georgia" panose="02040502050405020303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released from combustion of fossil fuels contributes to the global warming climate anomalies and poses a threat to the humanity. Thus, electrochemical reduction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fuel and other commodities driven by renewable electricity promises to be a sustainable means to mitigate increasing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level and lessening dependence on exhaustible fossil fuels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[1]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Electrochemical reduction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produce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CO The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 be used directly as chemical commodity and CO can be further hydrogenated to produce methane, methanol and  ethylene which can be used  direct as a fuel. Without catalyst, direct electrochemical reduction by transferring one electron to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a thermodynamic overpotential of -1.9 V (vs. SHE)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[2]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demands high energy input. Therefore, a catalyst is needed to facilitate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reduction to lower energy input.</a:t>
            </a: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Computational tools identify a direction in research where performing experiments call for time and cost. Here Thus, we offer exhaustive computational screening for energy efficient and selective electrocatalysts  for reduction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 CO and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Cyclam complexes are expected to be active for electrochemical reduction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but only Ni cyclam have been tested 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[3]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and many other metal centers in cyclam  are still unexplored. The typical structure of cyclam isomer is shown in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Herein, we mapped out the pathways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electrochemical reduction over the Cr, Mn, Fe, Co, Ni, Mo, Tc, Ru, Rh, Pd, W, Re,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Pt metal centers in cyclam and  determined their selectivity towards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reduction. In water, proton reduction (resulting in H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evolution) competes with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reduction and included in this study.</a:t>
            </a: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0" name="TextBox 102">
            <a:extLst>
              <a:ext uri="{FF2B5EF4-FFF2-40B4-BE49-F238E27FC236}">
                <a16:creationId xmlns:a16="http://schemas.microsoft.com/office/drawing/2014/main" id="{2984907B-C8E5-4E5A-BC00-800480382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657" y="18128840"/>
            <a:ext cx="4679158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5400" b="1" dirty="0">
                <a:latin typeface="Georgia" panose="02040502050405020303" pitchFamily="18" charset="0"/>
              </a:rPr>
              <a:t>Conclusions</a:t>
            </a:r>
            <a:endParaRPr lang="en-US" altLang="en-US" sz="2400" b="1" dirty="0">
              <a:latin typeface="Georgia" panose="02040502050405020303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  <p:sp>
        <p:nvSpPr>
          <p:cNvPr id="104" name="Text Box 18">
            <a:extLst>
              <a:ext uri="{FF2B5EF4-FFF2-40B4-BE49-F238E27FC236}">
                <a16:creationId xmlns:a16="http://schemas.microsoft.com/office/drawing/2014/main" id="{09B4C7FE-5026-4CEB-A1CD-C53B2C73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0450" y="28498800"/>
            <a:ext cx="12483899" cy="306096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5277" tIns="52639" rIns="105277" bIns="52639">
            <a:spAutoFit/>
          </a:bodyPr>
          <a:lstStyle>
            <a:lvl1pPr marL="685800" indent="-685800" defTabSz="3970338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7050" indent="-1239838" defTabSz="3970338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2513" indent="-990600" defTabSz="3970338">
              <a:spcBef>
                <a:spcPct val="20000"/>
              </a:spcBef>
              <a:buChar char="•"/>
              <a:defRPr sz="10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9563" indent="-996950" defTabSz="397033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6613" indent="-992188" defTabSz="3970338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38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10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82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5413" indent="-992188" defTabSz="39703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References: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[1] Z. W.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Seh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J.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Kibsgaard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C. F. Dickens, I.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Chorkendorff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J. K.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Nørskov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T. F. Jaramillo,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</a:rPr>
              <a:t>Science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2017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</a:rPr>
              <a:t>355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eaad4998.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[2] P. Wardman,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</a:rPr>
              <a:t>Journal of Physical and Chemical Reference Data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1989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</a:rPr>
              <a:t>18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1637-1755.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[3] G. B.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Balazs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F. C. Anson,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</a:rPr>
              <a:t>Journal of Electroanalytical Chemistry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1992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</a:rPr>
              <a:t>322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325-345.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2" name="Line 6"/>
          <p:cNvSpPr>
            <a:spLocks noChangeShapeType="1"/>
          </p:cNvSpPr>
          <p:nvPr/>
        </p:nvSpPr>
        <p:spPr bwMode="auto">
          <a:xfrm flipV="1">
            <a:off x="513966" y="5543505"/>
            <a:ext cx="37174488" cy="539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6"/>
          <p:cNvSpPr>
            <a:spLocks noChangeShapeType="1"/>
          </p:cNvSpPr>
          <p:nvPr/>
        </p:nvSpPr>
        <p:spPr bwMode="auto">
          <a:xfrm>
            <a:off x="692116" y="24977253"/>
            <a:ext cx="10821646" cy="603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6"/>
          <p:cNvSpPr>
            <a:spLocks noChangeShapeType="1"/>
          </p:cNvSpPr>
          <p:nvPr/>
        </p:nvSpPr>
        <p:spPr bwMode="auto">
          <a:xfrm>
            <a:off x="923583" y="11699144"/>
            <a:ext cx="10856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 flipV="1">
            <a:off x="24841200" y="27997448"/>
            <a:ext cx="12283486" cy="3719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44953" y="7263225"/>
            <a:ext cx="11083441" cy="422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041" tIns="198520" rIns="397041" bIns="198520"/>
          <a:lstStyle>
            <a:lvl1pPr marL="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Recycling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industrial emission and capturing it back to carbon cycle through conversion into value-added chemical can provide dual purpose of mitigating green house effect and reducing consumption of fossil fuels. We investigated computationally  energy efficient and selective catalysts for reduction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either CO or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We examined the electrochemical reduction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CO and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a cyclam based molecular catalysts with Cr, Mn, Fe, Co, Ni, Mo, Tc, Ru, Rh, Pd, W, Re,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Pt as metal centers in an aqueous medium. Our results show that Cr, Mn and Fe being the metal center are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selective; Mo, W are CO selective; Rh,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Pt are H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selective and rest of metal centers are inefficient electrocatalyst. </a:t>
            </a:r>
          </a:p>
          <a:p>
            <a:pPr algn="just">
              <a:defRPr/>
            </a:pPr>
            <a:endParaRPr lang="en-US" sz="2400" kern="0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9A0BCC4F-853A-4AED-B6EA-E8875208D7EA}"/>
              </a:ext>
            </a:extLst>
          </p:cNvPr>
          <p:cNvSpPr txBox="1">
            <a:spLocks/>
          </p:cNvSpPr>
          <p:nvPr/>
        </p:nvSpPr>
        <p:spPr bwMode="auto">
          <a:xfrm>
            <a:off x="549448" y="23594600"/>
            <a:ext cx="10842510" cy="130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</a:t>
            </a:r>
            <a:r>
              <a:rPr lang="en-US" sz="2400" dirty="0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 III cyclam conformation used in this study with 2+ oxidation state of catalyst  (M=  Cr, Mn, Fe, Co, Ni, Mo, Tc, Ru, Rh, Pd, W, Re,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Pt as metal centers in.</a:t>
            </a:r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 flipV="1">
            <a:off x="12573000" y="16051802"/>
            <a:ext cx="11887199" cy="178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83843" y="14746591"/>
            <a:ext cx="11572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Scheme 1.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Electrocatalytic paths in CO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electrochemical reduction to CO, HCOO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and 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at cyclam based catalysts (L =cyclam and M = metal center). Red arrow shows path for  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evolution, black arrows show CO cycle, green arrows show HCOO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cycle and blue arrow shows common path among HCOO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and CO cycle.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482831" y="30937200"/>
            <a:ext cx="108425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Figure 2.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Hydride cycle for all electrocatalysts. HCOO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and 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share hydride cycle except last reaction. Thermodynamic traps and highs are shown in red. In hydride cycle, thermodynamic highs produce 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32" name="Line 6">
            <a:extLst>
              <a:ext uri="{FF2B5EF4-FFF2-40B4-BE49-F238E27FC236}">
                <a16:creationId xmlns:a16="http://schemas.microsoft.com/office/drawing/2014/main" id="{2FE92959-CC76-478F-8490-96E2EECF6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78952" y="31699200"/>
            <a:ext cx="12146059" cy="112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C369065-117E-4CC8-B174-CC07602EF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884411"/>
            <a:ext cx="2234546" cy="162733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F31AB9C-7D46-4C29-9981-4D4EFD4DADDE}"/>
              </a:ext>
            </a:extLst>
          </p:cNvPr>
          <p:cNvSpPr txBox="1">
            <a:spLocks/>
          </p:cNvSpPr>
          <p:nvPr/>
        </p:nvSpPr>
        <p:spPr bwMode="auto">
          <a:xfrm>
            <a:off x="12473788" y="17538656"/>
            <a:ext cx="11217275" cy="657955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97041" tIns="198520" rIns="397041" bIns="198520"/>
          <a:lstStyle>
            <a:lvl1pPr marL="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endParaRPr lang="en-US" altLang="en-US" sz="5400" b="1" dirty="0">
              <a:latin typeface="Georgia" panose="02040502050405020303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Scheme 1: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catalytic path and possible intermediates for CO,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H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selective cycle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catalytic path with flat or slightly upward landscape is energetically favorable.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catalytic efficiency is result of either formation of very high energy intermediates (very highs in catalytic cycle).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Catalytic cycle with low energy intermediates show poor activity by creating thermodynamic traps and preventing further catalytic activity.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this study, highs and thermodynamic traps are highlighted in catalytic cycle of for CO and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2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2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catalytic path for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reduction to HCOO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all catalyst.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3: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catalytic path of CO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reduction to CO for all catalyst.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en-US" sz="5400" b="1" dirty="0">
              <a:latin typeface="Georgia" panose="02040502050405020303" pitchFamily="18" charset="0"/>
            </a:endParaRPr>
          </a:p>
          <a:p>
            <a:pPr algn="just">
              <a:defRPr/>
            </a:pPr>
            <a:endParaRPr lang="en-US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102">
            <a:extLst>
              <a:ext uri="{FF2B5EF4-FFF2-40B4-BE49-F238E27FC236}">
                <a16:creationId xmlns:a16="http://schemas.microsoft.com/office/drawing/2014/main" id="{87D8DF01-010F-4848-9DAE-05DE4BD26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727" y="16866597"/>
            <a:ext cx="8953279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5400" b="1" dirty="0">
                <a:latin typeface="Georgia" panose="02040502050405020303" pitchFamily="18" charset="0"/>
              </a:rPr>
              <a:t>Results and discussion</a:t>
            </a:r>
            <a:endParaRPr lang="en-US" altLang="en-US" sz="2400" b="1" dirty="0">
              <a:latin typeface="Georgia" panose="02040502050405020303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  <p:pic>
        <p:nvPicPr>
          <p:cNvPr id="52" name="Picture 51" descr="A close up of a map&#10;&#10;Description automatically generated">
            <a:extLst>
              <a:ext uri="{FF2B5EF4-FFF2-40B4-BE49-F238E27FC236}">
                <a16:creationId xmlns:a16="http://schemas.microsoft.com/office/drawing/2014/main" id="{5BFE02F5-1030-4C4F-A725-D07ED75A9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0981" y="7398747"/>
            <a:ext cx="11250023" cy="8559281"/>
          </a:xfrm>
          <a:prstGeom prst="rect">
            <a:avLst/>
          </a:prstGeom>
        </p:spPr>
      </p:pic>
      <p:sp>
        <p:nvSpPr>
          <p:cNvPr id="73" name="TextBox 102">
            <a:extLst>
              <a:ext uri="{FF2B5EF4-FFF2-40B4-BE49-F238E27FC236}">
                <a16:creationId xmlns:a16="http://schemas.microsoft.com/office/drawing/2014/main" id="{C764695A-526C-491E-96BD-AF1A627D6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43" y="11963478"/>
            <a:ext cx="648646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5400" b="1" dirty="0">
                <a:latin typeface="Georgia" panose="02040502050405020303" pitchFamily="18" charset="0"/>
              </a:rPr>
              <a:t>Introduction</a:t>
            </a:r>
            <a:endParaRPr lang="en-US" altLang="en-US" sz="2400" b="1" dirty="0">
              <a:latin typeface="Georgia" panose="02040502050405020303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D634A8C6-1D7E-4046-9D4B-56AD3801E870}"/>
              </a:ext>
            </a:extLst>
          </p:cNvPr>
          <p:cNvSpPr txBox="1">
            <a:spLocks/>
          </p:cNvSpPr>
          <p:nvPr/>
        </p:nvSpPr>
        <p:spPr bwMode="auto">
          <a:xfrm>
            <a:off x="582604" y="26600910"/>
            <a:ext cx="10842511" cy="5294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041" tIns="198520" rIns="397041" bIns="1985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2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defTabSz="397033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defTabSz="3970338" rtl="0" fontAlgn="base">
              <a:spcBef>
                <a:spcPct val="20000"/>
              </a:spcBef>
              <a:spcAft>
                <a:spcPct val="0"/>
              </a:spcAft>
              <a:buNone/>
              <a:defRPr sz="8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Density Functional Theory (DFT)  (Gaussian 16)</a:t>
            </a:r>
            <a:endParaRPr lang="en-US" sz="2400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For geometry optimization and frequency calculations</a:t>
            </a:r>
          </a:p>
          <a:p>
            <a:pPr lvl="1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Functional ; B3LYP</a:t>
            </a:r>
          </a:p>
          <a:p>
            <a:pPr lvl="1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Basis set  for non-metallic atoms: </a:t>
            </a:r>
            <a:r>
              <a:rPr lang="en-US" sz="2400" kern="0" dirty="0">
                <a:latin typeface="Times-Roman"/>
                <a:ea typeface="Calibri" panose="020F0502020204030204" pitchFamily="34" charset="0"/>
                <a:cs typeface="Times-Roman"/>
              </a:rPr>
              <a:t>6-31G (d, p) </a:t>
            </a:r>
          </a:p>
          <a:p>
            <a:pPr lvl="1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Basis set for metallic atoms : ECP (SDD)</a:t>
            </a:r>
          </a:p>
          <a:p>
            <a:pPr lvl="1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SMD solvation model in water for all calculations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kern="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 1 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used  for catalytic cycle for CO, HCOO</a:t>
            </a:r>
            <a:r>
              <a:rPr lang="en-US" sz="2400" kern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</a:t>
            </a:r>
            <a:r>
              <a:rPr lang="en-US" sz="24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1">
              <a:lnSpc>
                <a:spcPct val="150000"/>
              </a:lnSpc>
            </a:pPr>
            <a:endParaRPr lang="en-US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102">
            <a:extLst>
              <a:ext uri="{FF2B5EF4-FFF2-40B4-BE49-F238E27FC236}">
                <a16:creationId xmlns:a16="http://schemas.microsoft.com/office/drawing/2014/main" id="{EC986173-2296-4880-BE15-2F97453E3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256" y="25332772"/>
            <a:ext cx="6338926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5400" b="1" dirty="0">
                <a:latin typeface="Georgia" panose="02040502050405020303" pitchFamily="18" charset="0"/>
              </a:rPr>
              <a:t>Methodology</a:t>
            </a:r>
            <a:endParaRPr lang="en-US" altLang="en-US" sz="2400" b="1" dirty="0">
              <a:latin typeface="Georgia" panose="02040502050405020303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A83E7FC-FFD9-4A9A-8B6C-E00705EEB56B}"/>
              </a:ext>
            </a:extLst>
          </p:cNvPr>
          <p:cNvSpPr/>
          <p:nvPr/>
        </p:nvSpPr>
        <p:spPr>
          <a:xfrm>
            <a:off x="25494738" y="16318947"/>
            <a:ext cx="108425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Figure 3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CO selective cycle on all electrocatalysts. Thermodynamic traps and highs are shown in red. And energy efficient cycles are shown in green</a:t>
            </a:r>
            <a:endParaRPr lang="en-US" dirty="0"/>
          </a:p>
        </p:txBody>
      </p:sp>
      <p:pic>
        <p:nvPicPr>
          <p:cNvPr id="59" name="Picture 58" descr="A close up of a map&#10;&#10;Description automatically generated">
            <a:extLst>
              <a:ext uri="{FF2B5EF4-FFF2-40B4-BE49-F238E27FC236}">
                <a16:creationId xmlns:a16="http://schemas.microsoft.com/office/drawing/2014/main" id="{35E8EBD6-9256-410F-99DC-AF4F3DDF6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662" y="7458255"/>
            <a:ext cx="11529016" cy="658954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517B0AF-BD5B-4490-9C1F-43409AAE8C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73788" y="24265451"/>
            <a:ext cx="9658350" cy="641032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E079662-5C0D-4604-A87A-38CDB381CB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536400" y="20276288"/>
            <a:ext cx="12539700" cy="6847447"/>
          </a:xfrm>
          <a:prstGeom prst="rect">
            <a:avLst/>
          </a:prstGeom>
        </p:spPr>
      </p:pic>
      <p:sp>
        <p:nvSpPr>
          <p:cNvPr id="91" name="TextBox 102">
            <a:extLst>
              <a:ext uri="{FF2B5EF4-FFF2-40B4-BE49-F238E27FC236}">
                <a16:creationId xmlns:a16="http://schemas.microsoft.com/office/drawing/2014/main" id="{35C30DCC-FDB6-47F3-8C4A-EFFE08C0C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43" y="6165111"/>
            <a:ext cx="648646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5400" b="1" dirty="0">
                <a:latin typeface="Georgia" panose="02040502050405020303" pitchFamily="18" charset="0"/>
              </a:rPr>
              <a:t>Abstract</a:t>
            </a:r>
            <a:endParaRPr lang="en-US" altLang="en-US" sz="2400" b="1" dirty="0">
              <a:latin typeface="Georgia" panose="02040502050405020303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  <p:sp>
        <p:nvSpPr>
          <p:cNvPr id="92" name="Line 6">
            <a:extLst>
              <a:ext uri="{FF2B5EF4-FFF2-40B4-BE49-F238E27FC236}">
                <a16:creationId xmlns:a16="http://schemas.microsoft.com/office/drawing/2014/main" id="{0104B20D-157F-44F9-8F8F-A14DC56E3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50657" y="17640391"/>
            <a:ext cx="12283486" cy="3719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703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703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203541160974484A81636029F74AF" ma:contentTypeVersion="15" ma:contentTypeDescription="Create a new document." ma:contentTypeScope="" ma:versionID="2f03a8f413d8e6ab786bd5498cb42904">
  <xsd:schema xmlns:xsd="http://www.w3.org/2001/XMLSchema" xmlns:xs="http://www.w3.org/2001/XMLSchema" xmlns:p="http://schemas.microsoft.com/office/2006/metadata/properties" xmlns:ns1="http://schemas.microsoft.com/sharepoint/v3" xmlns:ns3="17fe3b32-6937-4f87-8936-395192404bc2" xmlns:ns4="ff14adf4-e7e5-4851-ae21-a4d8e5a50612" targetNamespace="http://schemas.microsoft.com/office/2006/metadata/properties" ma:root="true" ma:fieldsID="059c0fce22b7077a1c9ce7d806193778" ns1:_="" ns3:_="" ns4:_="">
    <xsd:import namespace="http://schemas.microsoft.com/sharepoint/v3"/>
    <xsd:import namespace="17fe3b32-6937-4f87-8936-395192404bc2"/>
    <xsd:import namespace="ff14adf4-e7e5-4851-ae21-a4d8e5a506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e3b32-6937-4f87-8936-395192404b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14adf4-e7e5-4851-ae21-a4d8e5a5061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FF384B-F7D7-46B4-92EB-114321C8B1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BC885-20ED-4731-8B5E-939D98469381}">
  <ds:schemaRefs>
    <ds:schemaRef ds:uri="http://www.w3.org/XML/1998/namespace"/>
    <ds:schemaRef ds:uri="ff14adf4-e7e5-4851-ae21-a4d8e5a50612"/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7fe3b32-6937-4f87-8936-395192404bc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0D72AE-D707-4736-A001-1EC3A43C1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fe3b32-6937-4f87-8936-395192404bc2"/>
    <ds:schemaRef ds:uri="ff14adf4-e7e5-4851-ae21-a4d8e5a506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10235</TotalTime>
  <Words>955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Aparajita</vt:lpstr>
      <vt:lpstr>Arial</vt:lpstr>
      <vt:lpstr>Calibri</vt:lpstr>
      <vt:lpstr>Georgia</vt:lpstr>
      <vt:lpstr>Times New Roman</vt:lpstr>
      <vt:lpstr>Times-Roman</vt:lpstr>
      <vt:lpstr>Wingdings</vt:lpstr>
      <vt:lpstr>Default Design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</dc:creator>
  <cp:lastModifiedBy>John Patrick Russell</cp:lastModifiedBy>
  <cp:revision>153</cp:revision>
  <cp:lastPrinted>2020-01-31T22:10:34Z</cp:lastPrinted>
  <dcterms:created xsi:type="dcterms:W3CDTF">2011-10-30T18:50:39Z</dcterms:created>
  <dcterms:modified xsi:type="dcterms:W3CDTF">2020-02-04T16:07:40Z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0x010100A63203541160974484A81636029F74AF</vt:lpwstr>
  </property>
</Properties>
</file>