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21674138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6296" autoAdjust="0"/>
  </p:normalViewPr>
  <p:slideViewPr>
    <p:cSldViewPr snapToGrid="0">
      <p:cViewPr varScale="1">
        <p:scale>
          <a:sx n="47" d="100"/>
          <a:sy n="47" d="100"/>
        </p:scale>
        <p:origin x="15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BC-DD43-A64B-9EADCD6FA94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C-DD43-A64B-9EADCD6FA94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1-46D1-A080-251ADCF060F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F1-46D1-A080-251ADCF060F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C-DD43-A64B-9EADCD6FA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87-437E-B59A-68EEC2D8C30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6-3F40-8687-F69150E3F4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87-437E-B59A-68EEC2D8C3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87-437E-B59A-68EEC2D8C30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6-3F40-8687-F69150E3F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81-44DC-9FA3-7BC346D45E02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5F-BE4A-9D0B-4DD105BC65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81-44DC-9FA3-7BC346D45E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81-44DC-9FA3-7BC346D45E0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F-BE4A-9D0B-4DD105BC6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6A1053-397F-4A6C-96B9-6DD8D62CC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86A52-1548-4394-BB9B-792BD3D08E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220B4-6706-412D-9D5A-E5F0A3D0E36B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A1A18-E3B3-4C59-AEDF-1C3606266D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C5CCD-847A-45F5-9D2B-3B3022F545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2988C-19A3-4A93-8F40-E5827DDEE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03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28338-5C4B-411F-976E-4C1C4D46AF39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7D57F-1BC2-46EF-89B6-EE2A0FEE2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6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7D57F-1BC2-46EF-89B6-EE2A0FEE27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8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69CC-F6B6-483C-9573-E1A34D2D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97" y="865188"/>
            <a:ext cx="18693944" cy="84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5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tiff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tiff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CCA4582A-21F0-E84D-B6D7-3DC7449EC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627" y="11703373"/>
            <a:ext cx="3578584" cy="2359791"/>
          </a:xfrm>
          <a:prstGeom prst="rect">
            <a:avLst/>
          </a:prstGeom>
        </p:spPr>
      </p:pic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DC164D26-B540-46B6-80F0-9AF9CB6E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grpSp>
        <p:nvGrpSpPr>
          <p:cNvPr id="10" name="Group 9" descr="Headline">
            <a:extLst>
              <a:ext uri="{FF2B5EF4-FFF2-40B4-BE49-F238E27FC236}">
                <a16:creationId xmlns:a16="http://schemas.microsoft.com/office/drawing/2014/main" id="{83AF4264-1B8B-4096-99CE-CD065FDA1C1E}"/>
              </a:ext>
            </a:extLst>
          </p:cNvPr>
          <p:cNvGrpSpPr/>
          <p:nvPr/>
        </p:nvGrpSpPr>
        <p:grpSpPr>
          <a:xfrm>
            <a:off x="779530" y="-34318"/>
            <a:ext cx="8560414" cy="1561447"/>
            <a:chOff x="1934072" y="456859"/>
            <a:chExt cx="10877181" cy="21554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5C9A8A-35E0-482C-8EC5-8E7D3E2005DD}"/>
                </a:ext>
              </a:extLst>
            </p:cNvPr>
            <p:cNvSpPr/>
            <p:nvPr/>
          </p:nvSpPr>
          <p:spPr>
            <a:xfrm>
              <a:off x="5994294" y="456859"/>
              <a:ext cx="1203301" cy="2082382"/>
            </a:xfrm>
            <a:prstGeom prst="rect">
              <a:avLst/>
            </a:prstGeom>
            <a:noFill/>
          </p:spPr>
          <p:txBody>
            <a:bodyPr wrap="square" lIns="0" tIns="792000" rIns="0" bIns="0">
              <a:noAutofit/>
            </a:bodyPr>
            <a:lstStyle/>
            <a:p>
              <a:pPr>
                <a:lnSpc>
                  <a:spcPts val="11500"/>
                </a:lnSpc>
              </a:pPr>
              <a:endParaRPr lang="en-US" sz="17000" dirty="0">
                <a:ln w="19050">
                  <a:solidFill>
                    <a:schemeClr val="accent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6D2B746-2878-4D20-9AFC-71E12C7B7002}"/>
                </a:ext>
              </a:extLst>
            </p:cNvPr>
            <p:cNvSpPr txBox="1"/>
            <p:nvPr/>
          </p:nvSpPr>
          <p:spPr>
            <a:xfrm>
              <a:off x="1934072" y="1472413"/>
              <a:ext cx="10877181" cy="1139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6000" dirty="0">
                  <a:solidFill>
                    <a:srgbClr val="C6D630"/>
                  </a:solidFill>
                  <a:latin typeface="Palatino" pitchFamily="2" charset="77"/>
                  <a:ea typeface="Palatino" pitchFamily="2" charset="77"/>
                </a:rPr>
                <a:t>Preventative Assessment </a:t>
              </a:r>
            </a:p>
            <a:p>
              <a:r>
                <a:rPr lang="en-US" sz="6000" dirty="0">
                  <a:solidFill>
                    <a:srgbClr val="C6D630"/>
                  </a:solidFill>
                  <a:latin typeface="Palatino" pitchFamily="2" charset="77"/>
                  <a:ea typeface="Palatino" pitchFamily="2" charset="77"/>
                </a:rPr>
                <a:t>for Psychological </a:t>
              </a:r>
            </a:p>
            <a:p>
              <a:r>
                <a:rPr lang="en-US" sz="6000" dirty="0">
                  <a:solidFill>
                    <a:srgbClr val="C6D630"/>
                  </a:solidFill>
                  <a:latin typeface="Palatino" pitchFamily="2" charset="77"/>
                  <a:ea typeface="Palatino" pitchFamily="2" charset="77"/>
                </a:rPr>
                <a:t>Well-Being</a:t>
              </a:r>
            </a:p>
            <a:p>
              <a:endParaRPr lang="en-US" sz="6000" b="1" spc="-300" noProof="1">
                <a:solidFill>
                  <a:schemeClr val="accent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0AFCAD3-6E39-4BBF-96F9-3A9C1B37C868}"/>
              </a:ext>
            </a:extLst>
          </p:cNvPr>
          <p:cNvSpPr txBox="1">
            <a:spLocks noChangeAspect="1"/>
          </p:cNvSpPr>
          <p:nvPr/>
        </p:nvSpPr>
        <p:spPr>
          <a:xfrm>
            <a:off x="5542144" y="8035985"/>
            <a:ext cx="674435" cy="673905"/>
          </a:xfrm>
          <a:prstGeom prst="ellipse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>
                <a:latin typeface="+mj-lt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38082-2C44-4016-85DA-E23C2CA237EF}"/>
              </a:ext>
            </a:extLst>
          </p:cNvPr>
          <p:cNvSpPr txBox="1"/>
          <p:nvPr/>
        </p:nvSpPr>
        <p:spPr>
          <a:xfrm>
            <a:off x="6073691" y="8382632"/>
            <a:ext cx="259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i="1" dirty="0">
                <a:solidFill>
                  <a:schemeClr val="bg1"/>
                </a:solidFill>
                <a:latin typeface="+mj-lt"/>
              </a:rPr>
              <a:t>Evaluate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17B0DA-FA28-4281-84AE-B8AEBDE74EF6}"/>
              </a:ext>
            </a:extLst>
          </p:cNvPr>
          <p:cNvSpPr txBox="1">
            <a:spLocks noChangeAspect="1"/>
          </p:cNvSpPr>
          <p:nvPr/>
        </p:nvSpPr>
        <p:spPr>
          <a:xfrm>
            <a:off x="1221561" y="7137200"/>
            <a:ext cx="653400" cy="653400"/>
          </a:xfrm>
          <a:prstGeom prst="ellipse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>
                <a:latin typeface="+mj-lt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BE093C-BBC1-4B55-93F2-8902F98CF9EA}"/>
              </a:ext>
            </a:extLst>
          </p:cNvPr>
          <p:cNvSpPr txBox="1"/>
          <p:nvPr/>
        </p:nvSpPr>
        <p:spPr>
          <a:xfrm>
            <a:off x="1825785" y="7250799"/>
            <a:ext cx="259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chemeClr val="bg1"/>
                </a:solidFill>
                <a:latin typeface="+mj-lt"/>
              </a:rPr>
              <a:t>Assess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B6F696-266D-41C6-9A70-AE4CE5D993AA}"/>
              </a:ext>
            </a:extLst>
          </p:cNvPr>
          <p:cNvSpPr txBox="1"/>
          <p:nvPr/>
        </p:nvSpPr>
        <p:spPr>
          <a:xfrm>
            <a:off x="1105275" y="8414276"/>
            <a:ext cx="4724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Burnout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Depression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Transition Out of Sport</a:t>
            </a:r>
          </a:p>
        </p:txBody>
      </p:sp>
      <p:grpSp>
        <p:nvGrpSpPr>
          <p:cNvPr id="3" name="Group 2" descr="Donut Graph">
            <a:extLst>
              <a:ext uri="{FF2B5EF4-FFF2-40B4-BE49-F238E27FC236}">
                <a16:creationId xmlns:a16="http://schemas.microsoft.com/office/drawing/2014/main" id="{D7D0E851-F01D-4520-B6F1-F680D7BDF960}"/>
              </a:ext>
            </a:extLst>
          </p:cNvPr>
          <p:cNvGrpSpPr/>
          <p:nvPr/>
        </p:nvGrpSpPr>
        <p:grpSpPr>
          <a:xfrm>
            <a:off x="7278026" y="9744942"/>
            <a:ext cx="4100040" cy="3287180"/>
            <a:chOff x="8593922" y="10196879"/>
            <a:chExt cx="3391043" cy="3287180"/>
          </a:xfrm>
        </p:grpSpPr>
        <p:graphicFrame>
          <p:nvGraphicFramePr>
            <p:cNvPr id="130" name="Chart 129">
              <a:extLst>
                <a:ext uri="{FF2B5EF4-FFF2-40B4-BE49-F238E27FC236}">
                  <a16:creationId xmlns:a16="http://schemas.microsoft.com/office/drawing/2014/main" id="{ADFF3716-5F21-4199-A4D4-5B4A4B935F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1232974"/>
                </p:ext>
              </p:extLst>
            </p:nvPr>
          </p:nvGraphicFramePr>
          <p:xfrm>
            <a:off x="8972444" y="10618701"/>
            <a:ext cx="1016076" cy="9917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7C638EE-5C44-4226-9BBD-87EE795D18F8}"/>
                </a:ext>
              </a:extLst>
            </p:cNvPr>
            <p:cNvSpPr txBox="1"/>
            <p:nvPr/>
          </p:nvSpPr>
          <p:spPr>
            <a:xfrm>
              <a:off x="9619130" y="10621737"/>
              <a:ext cx="236583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of student-athletes experience symptoms of burnout </a:t>
              </a:r>
              <a:r>
                <a:rPr lang="en-US" sz="3600" baseline="30000" dirty="0">
                  <a:solidFill>
                    <a:schemeClr val="bg1"/>
                  </a:solidFill>
                </a:rPr>
                <a:t>1</a:t>
              </a:r>
              <a:endParaRPr lang="en-US" sz="3600" baseline="30000" noProof="1">
                <a:solidFill>
                  <a:schemeClr val="bg1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C0C4A3A-237F-4795-9E26-1F6203AC69B2}"/>
                </a:ext>
              </a:extLst>
            </p:cNvPr>
            <p:cNvSpPr txBox="1"/>
            <p:nvPr/>
          </p:nvSpPr>
          <p:spPr>
            <a:xfrm>
              <a:off x="8593922" y="10196879"/>
              <a:ext cx="880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10%</a:t>
              </a:r>
            </a:p>
          </p:txBody>
        </p:sp>
      </p:grpSp>
      <p:grpSp>
        <p:nvGrpSpPr>
          <p:cNvPr id="6" name="Group 5" descr="Donut Graph">
            <a:extLst>
              <a:ext uri="{FF2B5EF4-FFF2-40B4-BE49-F238E27FC236}">
                <a16:creationId xmlns:a16="http://schemas.microsoft.com/office/drawing/2014/main" id="{C5F57A4F-B2A3-4CB1-949B-350DDFC411FD}"/>
              </a:ext>
            </a:extLst>
          </p:cNvPr>
          <p:cNvGrpSpPr/>
          <p:nvPr/>
        </p:nvGrpSpPr>
        <p:grpSpPr>
          <a:xfrm>
            <a:off x="11010306" y="7605670"/>
            <a:ext cx="5604151" cy="3500785"/>
            <a:chOff x="7494976" y="11667500"/>
            <a:chExt cx="4849212" cy="3500785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4D02535-8F77-46C9-A3DD-90C2CD693162}"/>
                </a:ext>
              </a:extLst>
            </p:cNvPr>
            <p:cNvSpPr txBox="1"/>
            <p:nvPr/>
          </p:nvSpPr>
          <p:spPr>
            <a:xfrm>
              <a:off x="9343987" y="11751965"/>
              <a:ext cx="300020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orbel" panose="020B0503020204020204" pitchFamily="34" charset="0"/>
                </a:rPr>
                <a:t>of college students experience depression, may be even higher for S.A. </a:t>
              </a:r>
              <a:r>
                <a:rPr lang="en-US" sz="3600" baseline="30000" dirty="0">
                  <a:solidFill>
                    <a:schemeClr val="bg1"/>
                  </a:solidFill>
                  <a:latin typeface="Corbel" panose="020B0503020204020204" pitchFamily="34" charset="0"/>
                </a:rPr>
                <a:t>2</a:t>
              </a:r>
              <a:endParaRPr lang="en-US" sz="3600" baseline="30000" noProof="1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1C5D245-204E-49F0-B31A-B55C1911E30D}"/>
                </a:ext>
              </a:extLst>
            </p:cNvPr>
            <p:cNvSpPr txBox="1"/>
            <p:nvPr/>
          </p:nvSpPr>
          <p:spPr>
            <a:xfrm>
              <a:off x="7494976" y="11667500"/>
              <a:ext cx="1851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19-30%</a:t>
              </a:r>
            </a:p>
          </p:txBody>
        </p:sp>
      </p:grpSp>
      <p:sp>
        <p:nvSpPr>
          <p:cNvPr id="22" name="Rectangle 21" descr="Bottom Bar">
            <a:extLst>
              <a:ext uri="{FF2B5EF4-FFF2-40B4-BE49-F238E27FC236}">
                <a16:creationId xmlns:a16="http://schemas.microsoft.com/office/drawing/2014/main" id="{8B5655C9-67FC-4407-AF9A-B7431182A2A8}"/>
              </a:ext>
            </a:extLst>
          </p:cNvPr>
          <p:cNvSpPr/>
          <p:nvPr/>
        </p:nvSpPr>
        <p:spPr>
          <a:xfrm>
            <a:off x="0" y="15064644"/>
            <a:ext cx="21674138" cy="1211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034B4B-A7D2-403B-866B-8F4C4A0380C2}"/>
              </a:ext>
            </a:extLst>
          </p:cNvPr>
          <p:cNvSpPr txBox="1"/>
          <p:nvPr/>
        </p:nvSpPr>
        <p:spPr>
          <a:xfrm>
            <a:off x="458799" y="15144567"/>
            <a:ext cx="20716304" cy="1069877"/>
          </a:xfrm>
          <a:prstGeom prst="rect">
            <a:avLst/>
          </a:prstGeom>
          <a:noFill/>
        </p:spPr>
        <p:txBody>
          <a:bodyPr wrap="square" lIns="0" tIns="0" rIns="0" bIns="0" numCol="3" spcCol="180000" rtlCol="0" anchor="t">
            <a:noAutofit/>
          </a:bodyPr>
          <a:lstStyle/>
          <a:p>
            <a:r>
              <a:rPr lang="en-US" b="1" dirty="0"/>
              <a:t>Sources of Information</a:t>
            </a:r>
          </a:p>
          <a:p>
            <a:r>
              <a:rPr lang="en-US" dirty="0"/>
              <a:t>1. Gustafsson, Madigan, &amp; Lundqvist (2017 )</a:t>
            </a:r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r>
              <a:rPr lang="en-US" noProof="1"/>
              <a:t>2. American College Health Association [ACHA], (2008); Beiter et al. (2015)</a:t>
            </a:r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r>
              <a:rPr lang="en-US" noProof="1"/>
              <a:t>3. NCAA (2018)</a:t>
            </a:r>
          </a:p>
          <a:p>
            <a:endParaRPr lang="en-US" noProof="1"/>
          </a:p>
          <a:p>
            <a:r>
              <a:rPr lang="en-US" noProof="1"/>
              <a:t>4. Coakley (1983); Grove, Lavallee, &amp; Gordon (1997); Wippert &amp; Wippert (2008; 2010)</a:t>
            </a:r>
          </a:p>
          <a:p>
            <a:endParaRPr lang="en-US" sz="800" noProof="1"/>
          </a:p>
          <a:p>
            <a:endParaRPr lang="en-US" sz="800" dirty="0"/>
          </a:p>
          <a:p>
            <a:endParaRPr lang="en-US" sz="800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6E4AA53-4CC0-4A58-875B-C0DCF1E8ACFF}"/>
              </a:ext>
            </a:extLst>
          </p:cNvPr>
          <p:cNvSpPr txBox="1"/>
          <p:nvPr/>
        </p:nvSpPr>
        <p:spPr>
          <a:xfrm>
            <a:off x="12353719" y="15861193"/>
            <a:ext cx="1898674" cy="1922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3FB853-785D-BD48-BC51-E66D9E5F5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0027" y="7124982"/>
            <a:ext cx="3582648" cy="26776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3D31AB-CDD5-9947-AE8D-0F9B6CB9E93D}"/>
              </a:ext>
            </a:extLst>
          </p:cNvPr>
          <p:cNvSpPr txBox="1"/>
          <p:nvPr/>
        </p:nvSpPr>
        <p:spPr>
          <a:xfrm>
            <a:off x="5349869" y="3768933"/>
            <a:ext cx="10934163" cy="31935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Can we get “ahead-of-the-game” to prevent student-athlete mental health issues?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0CD464-7C96-E542-A058-7822AE142AC5}"/>
              </a:ext>
            </a:extLst>
          </p:cNvPr>
          <p:cNvSpPr txBox="1"/>
          <p:nvPr/>
        </p:nvSpPr>
        <p:spPr>
          <a:xfrm rot="10800000" flipH="1" flipV="1">
            <a:off x="15628813" y="11703373"/>
            <a:ext cx="392784" cy="52090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2%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1AB240-E21F-7444-9E4A-E9CC3A620220}"/>
              </a:ext>
            </a:extLst>
          </p:cNvPr>
          <p:cNvSpPr txBox="1"/>
          <p:nvPr/>
        </p:nvSpPr>
        <p:spPr>
          <a:xfrm>
            <a:off x="16904812" y="12278399"/>
            <a:ext cx="3907863" cy="1225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rbel" panose="020B0503020204020204" pitchFamily="34" charset="0"/>
              </a:rPr>
              <a:t>of student-athletes go on to play professional sports </a:t>
            </a:r>
            <a:r>
              <a:rPr lang="en-US" sz="36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E67DE43E-54E3-5749-A83E-61AFC1B4C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132586"/>
              </p:ext>
            </p:extLst>
          </p:nvPr>
        </p:nvGraphicFramePr>
        <p:xfrm>
          <a:off x="7101236" y="10517873"/>
          <a:ext cx="1406413" cy="128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BCF735AA-7D19-9F49-96E5-66464A391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706330"/>
              </p:ext>
            </p:extLst>
          </p:nvPr>
        </p:nvGraphicFramePr>
        <p:xfrm>
          <a:off x="11189998" y="8332310"/>
          <a:ext cx="1341608" cy="141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EC43BECF-639A-E04D-AC83-C8EC5001C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555278"/>
              </p:ext>
            </p:extLst>
          </p:nvPr>
        </p:nvGraphicFramePr>
        <p:xfrm>
          <a:off x="15171171" y="12273586"/>
          <a:ext cx="1318577" cy="139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Left Brace 1"/>
          <p:cNvSpPr/>
          <p:nvPr/>
        </p:nvSpPr>
        <p:spPr>
          <a:xfrm>
            <a:off x="4581159" y="4035070"/>
            <a:ext cx="720275" cy="2652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16414701" y="4041874"/>
            <a:ext cx="490111" cy="26025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D630"/>
      </a:accent1>
      <a:accent2>
        <a:srgbClr val="D6A954"/>
      </a:accent2>
      <a:accent3>
        <a:srgbClr val="40A36F"/>
      </a:accent3>
      <a:accent4>
        <a:srgbClr val="458FD6"/>
      </a:accent4>
      <a:accent5>
        <a:srgbClr val="9F3ED6"/>
      </a:accent5>
      <a:accent6>
        <a:srgbClr val="A33B35"/>
      </a:accent6>
      <a:hlink>
        <a:srgbClr val="C6D630"/>
      </a:hlink>
      <a:folHlink>
        <a:srgbClr val="C6D630"/>
      </a:folHlink>
    </a:clrScheme>
    <a:fontScheme name="Custom 155">
      <a:majorFont>
        <a:latin typeface="Garamond"/>
        <a:ea typeface=""/>
        <a:cs typeface=""/>
      </a:majorFont>
      <a:minorFont>
        <a:latin typeface="Corbe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  <a:latin typeface="Corbel" panose="020B05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3F27873-7CD2-4E16-A484-EFEAF3781240}" vid="{F6276626-966B-4BB3-9741-A2ADA0CF9F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21861C-E9CD-4914-8EF5-0A66468510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D64A49-1CA9-411A-995C-E10DEA383C46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C6B547-E4C4-4B38-8AC4-5F722BB5B8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Corbel</vt:lpstr>
      <vt:lpstr>Garamond</vt:lpstr>
      <vt:lpstr>Palatino</vt:lpstr>
      <vt:lpstr>Times New Roman</vt:lpstr>
      <vt:lpstr>Office Theme</vt:lpstr>
      <vt:lpstr>Slide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2020-01-05T15:50:14Z</dcterms:created>
  <dcterms:modified xsi:type="dcterms:W3CDTF">2020-02-04T17:35:22Z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