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C4A624"/>
    <a:srgbClr val="407F75"/>
    <a:srgbClr val="2E244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2C87-4A5B-4393-97F5-46B3E7FA6BD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A5EA-23EF-4DB2-B0D1-DD4CF7327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9D21-F12D-476F-A327-6178D1D6C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567A8-0CD9-49B5-8137-26E8BC56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5B35-6100-4A8F-A5BC-DA6A48F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8CF92-A488-4F86-9FB6-B3583B51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DD84-F7CD-4FA7-AAB5-40FD26EB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D288-FDD8-40AF-8EEA-1DA1E71F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40467-55AD-4A38-83CB-B59C48EB3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CD3CA-6176-491B-8DD8-602580A3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E3ECC-DE34-4E6F-9A3D-1B72D5BA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F1B39-7713-4D89-AC39-4A42D35E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568A-C707-401B-9419-6B07D669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87687-5B4A-48C9-BE05-6C69D2241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DC6BF-60D6-4B8C-8E89-00477334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548F-2E85-4816-9D3D-AE6DE2FD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5FEC-AE91-414A-82A5-F6354623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F7EC-DE38-4DBB-822E-FB1CA867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C481-7F86-4AA7-8C9A-06EC6C81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D3828-06BD-41C1-A3B6-72716451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5F7A4-2C71-4BD4-BABA-396C00C7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BE22-D734-4DF1-913F-7E8829EA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732F-D779-4E34-85B5-D6A5D86B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64A06-0E54-488B-98F2-866E3991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9585-0388-49D6-B0D6-60A821BB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20BC-B72E-433C-89A9-D84E3227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CF82-4B15-4EEA-8C1E-141C677E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7735-576B-46CA-BBC8-B29DCEE6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BF71-2ACC-4ADF-883D-956478283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7A7F5-2155-41D8-B7FC-9CA35C2BA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494A-4A48-4F83-A92A-121FEC9C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7E577-4FA9-4C1B-9041-32B2C2D5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30C-BF1B-4382-BE50-DD3964E3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85C3-E8A7-40F5-A6F2-F4CF204C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3AD6E-48B0-4E24-9A2C-4A1AC0D9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54BE7-217A-4E75-B0F4-262DE0C1C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299A7-D101-40F3-917F-171B26423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5A1E5-39CC-4A83-B7E9-C361F4887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F991C-0481-41B8-86D2-B626E4A5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E73C1-E327-4E3D-A6E4-47BA183E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EE049-4F23-4959-8B86-56C71474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00DE-29BA-48C0-B359-8778549A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9AD8A-44FD-4D58-9A79-1FCDFD42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74A3A-05D2-46C4-B62F-64E6164E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BD08A-DDE2-4505-A34F-F2C311AA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93915-E271-4D48-8A4A-C693CE4A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BF7A7-1DD4-41E1-ADA1-F8E8FBE7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8C9B6-F486-41EE-8DC7-A58983A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0293-0D23-46B7-A7E9-58568EB0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607F-0CCB-4E15-8A71-81D28600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E10F6-860E-4564-8CB2-A2D89E0E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E6A6C-3E99-4F3A-AF09-3E05D99E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7E9CC-1804-4087-A65C-D65C53E5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B1AB0-A79C-483E-A2C3-8C82C73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DA94-50DE-4A8A-9776-AC5EA621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17C1F-417B-45BF-A1C2-B8955761B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48D67-508F-4C8A-9F6F-80DEFB0AE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0036A-EFD4-4398-B5F8-82F77B4D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66D80-6429-4B2D-98AB-55EF3D6C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87FF3-93D3-4E00-97BD-C18AA646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9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738CB-C866-478C-812C-973EC0CA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505DD-BF05-4726-8C45-869FD551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D23B-105C-4EBB-9C4E-B1BB64E93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AD10-60B4-4D6F-95F3-C4923E5EA07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BB7E-C578-4A4B-987A-11EE10D9C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AC36-FDA5-4481-9793-90EC2BBA2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FF84-31AF-4A1E-904E-645DCB4C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E551941-BCFE-4104-A492-4EB7858B04F5}"/>
              </a:ext>
            </a:extLst>
          </p:cNvPr>
          <p:cNvGrpSpPr/>
          <p:nvPr/>
        </p:nvGrpSpPr>
        <p:grpSpPr>
          <a:xfrm>
            <a:off x="8522804" y="825459"/>
            <a:ext cx="3641914" cy="2365415"/>
            <a:chOff x="8442023" y="795669"/>
            <a:chExt cx="3722695" cy="2395206"/>
          </a:xfrm>
        </p:grpSpPr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6CF19B91-7B23-4BF6-AFF5-3F6927601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023" y="795669"/>
              <a:ext cx="3722695" cy="2395206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6E55A5B-2891-4288-8722-E66E8CABCE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6086" y="2294602"/>
              <a:ext cx="1064872" cy="7518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A8F5C11-EB7C-497B-B4EC-83218CFFF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4751" y="2343873"/>
              <a:ext cx="328620" cy="70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90E6BAF-980C-431D-87C7-E990BCF1E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85" y="2996420"/>
            <a:ext cx="5763371" cy="33808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3A034B-1972-453D-8BEB-99E1050240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770" r="6875" b="4135"/>
          <a:stretch/>
        </p:blipFill>
        <p:spPr>
          <a:xfrm>
            <a:off x="220198" y="1695441"/>
            <a:ext cx="3005498" cy="19942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9B6ADAD-EF3A-4B24-B742-DB1A2865379B}"/>
              </a:ext>
            </a:extLst>
          </p:cNvPr>
          <p:cNvSpPr txBox="1"/>
          <p:nvPr/>
        </p:nvSpPr>
        <p:spPr>
          <a:xfrm>
            <a:off x="456294" y="3745550"/>
            <a:ext cx="185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07F75"/>
                </a:solidFill>
                <a:latin typeface="+mj-lt"/>
                <a:cs typeface="Calibri" panose="020F0502020204030204" pitchFamily="34" charset="0"/>
              </a:rPr>
              <a:t>√</a:t>
            </a:r>
            <a:endParaRPr lang="en-US" sz="2000" dirty="0">
              <a:solidFill>
                <a:srgbClr val="407F75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00A56A-CCC5-4084-B38B-9985509C8DD5}"/>
              </a:ext>
            </a:extLst>
          </p:cNvPr>
          <p:cNvSpPr txBox="1"/>
          <p:nvPr/>
        </p:nvSpPr>
        <p:spPr>
          <a:xfrm>
            <a:off x="1531234" y="3702431"/>
            <a:ext cx="2798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4A624"/>
                </a:solidFill>
                <a:latin typeface="+mj-lt"/>
                <a:cs typeface="Calibri" panose="020F0502020204030204" pitchFamily="34" charset="0"/>
              </a:rPr>
              <a:t>ꭙ</a:t>
            </a:r>
            <a:endParaRPr lang="en-US" sz="2200" dirty="0">
              <a:solidFill>
                <a:srgbClr val="C4A62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76C7BA-C81B-4BE4-86AB-1869450A02C8}"/>
              </a:ext>
            </a:extLst>
          </p:cNvPr>
          <p:cNvSpPr txBox="1"/>
          <p:nvPr/>
        </p:nvSpPr>
        <p:spPr>
          <a:xfrm>
            <a:off x="2568369" y="3653024"/>
            <a:ext cx="2798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EC0000"/>
                </a:solidFill>
                <a:latin typeface="+mj-lt"/>
                <a:cs typeface="Calibri" panose="020F0502020204030204" pitchFamily="34" charset="0"/>
              </a:rPr>
              <a:t>ꭙ</a:t>
            </a:r>
            <a:endParaRPr lang="en-US" sz="2200" dirty="0">
              <a:solidFill>
                <a:srgbClr val="EC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BF6AF1-837B-4C87-9040-4447947BE253}"/>
              </a:ext>
            </a:extLst>
          </p:cNvPr>
          <p:cNvSpPr txBox="1"/>
          <p:nvPr/>
        </p:nvSpPr>
        <p:spPr>
          <a:xfrm>
            <a:off x="1275159" y="4703831"/>
            <a:ext cx="3499361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 in 2,000 individuals is affected worldwide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751785-7D8E-4E83-9218-284310A90610}"/>
              </a:ext>
            </a:extLst>
          </p:cNvPr>
          <p:cNvSpPr txBox="1"/>
          <p:nvPr/>
        </p:nvSpPr>
        <p:spPr>
          <a:xfrm>
            <a:off x="1292400" y="5022195"/>
            <a:ext cx="3550887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Every 90 Minutes someone passes away from ALS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E7C6C9E-9870-456F-81CD-FC0EBFE0AFEE}"/>
              </a:ext>
            </a:extLst>
          </p:cNvPr>
          <p:cNvSpPr txBox="1"/>
          <p:nvPr/>
        </p:nvSpPr>
        <p:spPr>
          <a:xfrm>
            <a:off x="1292400" y="4382102"/>
            <a:ext cx="268606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Associated to more than 24 diseases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C9955BB-79A1-49E0-8F17-7E5C7FBEBFB1}"/>
              </a:ext>
            </a:extLst>
          </p:cNvPr>
          <p:cNvSpPr txBox="1"/>
          <p:nvPr/>
        </p:nvSpPr>
        <p:spPr>
          <a:xfrm>
            <a:off x="220197" y="265630"/>
            <a:ext cx="82218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Low-cost, Simple and Fast Detection of Length Mutation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0B078C-1E8E-4347-B3D4-AC46CB97A9BB}"/>
              </a:ext>
            </a:extLst>
          </p:cNvPr>
          <p:cNvSpPr txBox="1"/>
          <p:nvPr/>
        </p:nvSpPr>
        <p:spPr>
          <a:xfrm>
            <a:off x="-39813" y="4069322"/>
            <a:ext cx="1363379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407F75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Normal DNA </a:t>
            </a:r>
          </a:p>
          <a:p>
            <a:pPr algn="ctr"/>
            <a:r>
              <a:rPr lang="en-US" sz="1050" b="1" dirty="0">
                <a:solidFill>
                  <a:srgbClr val="407F75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(6-54)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8C5B2F-5658-476A-9DAB-A692DF0B9F40}"/>
              </a:ext>
            </a:extLst>
          </p:cNvPr>
          <p:cNvSpPr txBox="1"/>
          <p:nvPr/>
        </p:nvSpPr>
        <p:spPr>
          <a:xfrm>
            <a:off x="1122996" y="4092062"/>
            <a:ext cx="1363379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C4A6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Mutation</a:t>
            </a:r>
            <a:r>
              <a:rPr lang="en-US" sz="1050" b="1" dirty="0">
                <a:solidFill>
                  <a:srgbClr val="C4A62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&gt; 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6D7C2-2C5E-42F9-B83C-0A5A8F14C57C}"/>
              </a:ext>
            </a:extLst>
          </p:cNvPr>
          <p:cNvSpPr txBox="1"/>
          <p:nvPr/>
        </p:nvSpPr>
        <p:spPr>
          <a:xfrm>
            <a:off x="2183320" y="4101578"/>
            <a:ext cx="1363379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Mutation</a:t>
            </a:r>
            <a:r>
              <a:rPr lang="en-US" sz="1050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&gt; 200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EAB6DD5-51C1-454D-A3AD-261FF4970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814" y="3046470"/>
            <a:ext cx="1126739" cy="1128801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A71C924-3FD9-4731-B04E-7C76F9DC1879}"/>
              </a:ext>
            </a:extLst>
          </p:cNvPr>
          <p:cNvSpPr txBox="1"/>
          <p:nvPr/>
        </p:nvSpPr>
        <p:spPr>
          <a:xfrm>
            <a:off x="109677" y="6344550"/>
            <a:ext cx="634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Roboto" panose="02000000000000000000"/>
              </a:rPr>
              <a:t>Theguardian.com</a:t>
            </a:r>
          </a:p>
          <a:p>
            <a:r>
              <a:rPr lang="en-US" sz="1200" dirty="0">
                <a:solidFill>
                  <a:srgbClr val="002060"/>
                </a:solidFill>
                <a:latin typeface="Roboto" panose="02000000000000000000"/>
              </a:rPr>
              <a:t>Narges Asefifeyzabadi, et.al, ACS Applied Materials and Interfaces, 2020, 12, 52156-52165</a:t>
            </a:r>
          </a:p>
        </p:txBody>
      </p:sp>
      <p:pic>
        <p:nvPicPr>
          <p:cNvPr id="9" name="Picture 8" descr="A picture containing indoor, floor, electronics, oven&#10;&#10;Description automatically generated">
            <a:extLst>
              <a:ext uri="{FF2B5EF4-FFF2-40B4-BE49-F238E27FC236}">
                <a16:creationId xmlns:a16="http://schemas.microsoft.com/office/drawing/2014/main" id="{7D921535-0141-485A-A82D-DFFB92E520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2533"/>
          <a:stretch/>
        </p:blipFill>
        <p:spPr>
          <a:xfrm>
            <a:off x="4820074" y="857250"/>
            <a:ext cx="2188751" cy="21073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2A4BD8E-E83A-43F9-B839-62A662819E38}"/>
              </a:ext>
            </a:extLst>
          </p:cNvPr>
          <p:cNvGrpSpPr/>
          <p:nvPr/>
        </p:nvGrpSpPr>
        <p:grpSpPr>
          <a:xfrm>
            <a:off x="7030897" y="857250"/>
            <a:ext cx="1532728" cy="2114383"/>
            <a:chOff x="5421789" y="834687"/>
            <a:chExt cx="1653900" cy="2281539"/>
          </a:xfrm>
        </p:grpSpPr>
        <p:pic>
          <p:nvPicPr>
            <p:cNvPr id="28" name="Picture 27" descr="A picture containing indoor, yellow, vessel&#10;&#10;Description automatically generated">
              <a:extLst>
                <a:ext uri="{FF2B5EF4-FFF2-40B4-BE49-F238E27FC236}">
                  <a16:creationId xmlns:a16="http://schemas.microsoft.com/office/drawing/2014/main" id="{6A1963B7-BCCB-4D3C-8FCC-858C825AE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" b="10926"/>
            <a:stretch/>
          </p:blipFill>
          <p:spPr>
            <a:xfrm>
              <a:off x="5421789" y="834687"/>
              <a:ext cx="1653900" cy="227398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7A1CF9-0E39-4D68-A182-11FA9CD77ABA}"/>
                </a:ext>
              </a:extLst>
            </p:cNvPr>
            <p:cNvSpPr/>
            <p:nvPr/>
          </p:nvSpPr>
          <p:spPr>
            <a:xfrm>
              <a:off x="5421789" y="2800892"/>
              <a:ext cx="1653900" cy="307777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36FFAC-6CC9-4E92-950B-C4B71187E078}"/>
                </a:ext>
              </a:extLst>
            </p:cNvPr>
            <p:cNvSpPr txBox="1"/>
            <p:nvPr/>
          </p:nvSpPr>
          <p:spPr>
            <a:xfrm>
              <a:off x="5469422" y="2817328"/>
              <a:ext cx="1562219" cy="298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 Sensors ∼ 12$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667BC1C-D617-49FD-85B3-A17A674217B2}"/>
              </a:ext>
            </a:extLst>
          </p:cNvPr>
          <p:cNvSpPr txBox="1"/>
          <p:nvPr/>
        </p:nvSpPr>
        <p:spPr>
          <a:xfrm>
            <a:off x="1161068" y="4325934"/>
            <a:ext cx="176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ꭙ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C5F1A0-F092-4AFF-9DEC-98D153DF8A06}"/>
              </a:ext>
            </a:extLst>
          </p:cNvPr>
          <p:cNvSpPr txBox="1"/>
          <p:nvPr/>
        </p:nvSpPr>
        <p:spPr>
          <a:xfrm>
            <a:off x="1146908" y="4654968"/>
            <a:ext cx="176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ꭙ</a:t>
            </a:r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BF8488-CFA8-4D15-B265-5D32B063562B}"/>
              </a:ext>
            </a:extLst>
          </p:cNvPr>
          <p:cNvSpPr txBox="1"/>
          <p:nvPr/>
        </p:nvSpPr>
        <p:spPr>
          <a:xfrm>
            <a:off x="1159095" y="4962047"/>
            <a:ext cx="176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90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75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Asefifeyzabadi, Narges</dc:creator>
  <cp:lastModifiedBy>Asefifeyzabadi, Narges</cp:lastModifiedBy>
  <cp:revision>78</cp:revision>
  <dcterms:created xsi:type="dcterms:W3CDTF">2021-01-26T02:45:40Z</dcterms:created>
  <dcterms:modified xsi:type="dcterms:W3CDTF">2021-02-17T02:41:34Z</dcterms:modified>
</cp:coreProperties>
</file>